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24"/>
  </p:notesMasterIdLst>
  <p:sldIdLst>
    <p:sldId id="256" r:id="rId2"/>
    <p:sldId id="280" r:id="rId3"/>
    <p:sldId id="257" r:id="rId4"/>
    <p:sldId id="261" r:id="rId5"/>
    <p:sldId id="286" r:id="rId6"/>
    <p:sldId id="283" r:id="rId7"/>
    <p:sldId id="275" r:id="rId8"/>
    <p:sldId id="281" r:id="rId9"/>
    <p:sldId id="269" r:id="rId10"/>
    <p:sldId id="278" r:id="rId11"/>
    <p:sldId id="279" r:id="rId12"/>
    <p:sldId id="262" r:id="rId13"/>
    <p:sldId id="277" r:id="rId14"/>
    <p:sldId id="263" r:id="rId15"/>
    <p:sldId id="287" r:id="rId16"/>
    <p:sldId id="285" r:id="rId17"/>
    <p:sldId id="282" r:id="rId18"/>
    <p:sldId id="276" r:id="rId19"/>
    <p:sldId id="284" r:id="rId20"/>
    <p:sldId id="272" r:id="rId21"/>
    <p:sldId id="273" r:id="rId22"/>
    <p:sldId id="274" r:id="rId2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ACE7A81-62F3-43E4-9C64-C40C3359E9E1}">
          <p14:sldIdLst>
            <p14:sldId id="256"/>
            <p14:sldId id="280"/>
            <p14:sldId id="257"/>
          </p14:sldIdLst>
        </p14:section>
        <p14:section name="Untitled Section" id="{EB670738-2AFD-4D56-93B7-559175A18CC8}">
          <p14:sldIdLst>
            <p14:sldId id="261"/>
            <p14:sldId id="286"/>
            <p14:sldId id="283"/>
            <p14:sldId id="275"/>
            <p14:sldId id="281"/>
            <p14:sldId id="269"/>
            <p14:sldId id="278"/>
            <p14:sldId id="279"/>
            <p14:sldId id="262"/>
            <p14:sldId id="277"/>
            <p14:sldId id="263"/>
            <p14:sldId id="287"/>
            <p14:sldId id="285"/>
            <p14:sldId id="282"/>
            <p14:sldId id="276"/>
            <p14:sldId id="284"/>
            <p14:sldId id="272"/>
            <p14:sldId id="273"/>
            <p14:sldId id="274"/>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pida Kleanthous" initials="EK" lastIdx="1" clrIdx="0">
    <p:extLst>
      <p:ext uri="{19B8F6BF-5375-455C-9EA6-DF929625EA0E}">
        <p15:presenceInfo xmlns:p15="http://schemas.microsoft.com/office/powerpoint/2012/main" userId="S-1-5-21-3466503211-167815060-4279704636-513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1" autoAdjust="0"/>
    <p:restoredTop sz="94660"/>
  </p:normalViewPr>
  <p:slideViewPr>
    <p:cSldViewPr snapToGrid="0">
      <p:cViewPr varScale="1">
        <p:scale>
          <a:sx n="114" d="100"/>
          <a:sy n="114" d="100"/>
        </p:scale>
        <p:origin x="49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7DA4D90-3753-46A9-9CA0-A74043090468}" type="datetimeFigureOut">
              <a:rPr lang="en-US" smtClean="0"/>
              <a:t>5/18/2023</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8EB73285-5604-4E98-B082-9FB926B5DF7B}" type="slidenum">
              <a:rPr lang="en-US" smtClean="0"/>
              <a:t>‹#›</a:t>
            </a:fld>
            <a:endParaRPr lang="en-US"/>
          </a:p>
        </p:txBody>
      </p:sp>
    </p:spTree>
    <p:extLst>
      <p:ext uri="{BB962C8B-B14F-4D97-AF65-F5344CB8AC3E}">
        <p14:creationId xmlns:p14="http://schemas.microsoft.com/office/powerpoint/2010/main" val="3950090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B73285-5604-4E98-B082-9FB926B5DF7B}" type="slidenum">
              <a:rPr lang="en-US" smtClean="0"/>
              <a:t>1</a:t>
            </a:fld>
            <a:endParaRPr lang="en-US"/>
          </a:p>
        </p:txBody>
      </p:sp>
    </p:spTree>
    <p:extLst>
      <p:ext uri="{BB962C8B-B14F-4D97-AF65-F5344CB8AC3E}">
        <p14:creationId xmlns:p14="http://schemas.microsoft.com/office/powerpoint/2010/main" val="3923861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163C33-E7F4-41AA-848B-7CB75189601D}" type="datetime1">
              <a:rPr lang="en-US" smtClean="0"/>
              <a:t>5/18/2023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B6FF0D-8996-407C-9996-BFE833850A8E}" type="datetime1">
              <a:rPr lang="en-US" smtClean="0"/>
              <a:t>5/18/2023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6286F3-0D98-4595-84D4-584B767C4C97}" type="datetime1">
              <a:rPr lang="en-US" smtClean="0"/>
              <a:t>5/18/2023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F0BF835-93DD-4234-B200-96F210298DC9}" type="datetime1">
              <a:rPr lang="en-US" smtClean="0"/>
              <a:t>5/18/2023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8029582E-00C2-4F86-984E-A52D9457CDFA}" type="datetime1">
              <a:rPr lang="en-US" smtClean="0"/>
              <a:t>5/18/2023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FEE15D4-5C12-41B6-A50D-537613C1C402}" type="datetime1">
              <a:rPr lang="en-US" smtClean="0"/>
              <a:t>5/18/2023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DE0DDC-B2AC-4603-8E18-FC28EFE58D61}" type="datetime1">
              <a:rPr lang="en-US" smtClean="0"/>
              <a:t>5/18/2023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1D2613-54E9-4346-B73F-FF86D1F9486B}" type="datetime1">
              <a:rPr lang="en-US" smtClean="0"/>
              <a:t>5/18/2023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0A31AA-FA0C-4289-AE01-EFFC695E4991}" type="datetime1">
              <a:rPr lang="en-US" smtClean="0"/>
              <a:t>5/18/2023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88BF0A-FEF8-4740-956B-951AA4CACD63}" type="datetime1">
              <a:rPr lang="en-US" smtClean="0"/>
              <a:t>5/18/2023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EB62664-5867-4476-A6FF-96F34B48F089}" type="datetime1">
              <a:rPr lang="en-US" smtClean="0"/>
              <a:t>5/18/2023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06ABEF6-62A3-4E3F-8C4E-88023EBAEF2B}" type="datetime1">
              <a:rPr lang="en-US" smtClean="0"/>
              <a:t>5/18/2023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B10AC81-49CA-4540-B228-811EFD20BE8B}" type="datetime1">
              <a:rPr lang="en-US" smtClean="0"/>
              <a:t>5/18/2023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68BE1E-89EE-4A76-99C6-2A7D98B9D9EE}" type="datetime1">
              <a:rPr lang="en-US" smtClean="0"/>
              <a:t>5/18/2023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26B75C-7690-4029-96B1-3601DD6FEDA1}" type="datetime1">
              <a:rPr lang="en-US" smtClean="0"/>
              <a:t>5/18/2023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8B9071-4158-4BC2-B45B-9E7CB537F70C}" type="datetime1">
              <a:rPr lang="en-US" smtClean="0"/>
              <a:t>5/18/2023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bg2">
                <a:tint val="90000"/>
                <a:lumMod val="120000"/>
              </a:schemeClr>
            </a:gs>
            <a:gs pos="0">
              <a:schemeClr val="bg2">
                <a:shade val="98000"/>
                <a:satMod val="120000"/>
                <a:lumMod val="98000"/>
              </a:schemeClr>
            </a:gs>
          </a:gsLst>
          <a:lin ang="5400000" scaled="0"/>
          <a:tileRect/>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31337BF-6BB3-4239-8040-9720654171B4}" type="datetime1">
              <a:rPr lang="en-US" smtClean="0"/>
              <a:t>5/18/2023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ft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2670" y="954338"/>
            <a:ext cx="9402546" cy="1604304"/>
          </a:xfrm>
        </p:spPr>
        <p:txBody>
          <a:bodyPr>
            <a:noAutofit/>
          </a:bodyPr>
          <a:lstStyle/>
          <a:p>
            <a:pPr algn="ctr"/>
            <a:r>
              <a:rPr lang="el-GR" sz="4000" b="1" dirty="0">
                <a:solidFill>
                  <a:srgbClr val="23568E"/>
                </a:solidFill>
                <a:latin typeface="Arial" panose="020B0604020202020204" pitchFamily="34" charset="0"/>
                <a:cs typeface="Arial" panose="020B0604020202020204" pitchFamily="34" charset="0"/>
              </a:rPr>
              <a:t>Προστασία Προσωπικών Δεδομένων</a:t>
            </a:r>
            <a:br>
              <a:rPr lang="en-US" sz="4000" b="1" dirty="0">
                <a:solidFill>
                  <a:srgbClr val="23568E"/>
                </a:solidFill>
                <a:latin typeface="Arial" panose="020B0604020202020204" pitchFamily="34" charset="0"/>
                <a:cs typeface="Arial" panose="020B0604020202020204" pitchFamily="34" charset="0"/>
              </a:rPr>
            </a:br>
            <a:r>
              <a:rPr lang="el-GR" sz="4000" b="1" dirty="0">
                <a:solidFill>
                  <a:srgbClr val="23568E"/>
                </a:solidFill>
                <a:latin typeface="Arial" panose="020B0604020202020204" pitchFamily="34" charset="0"/>
                <a:cs typeface="Arial" panose="020B0604020202020204" pitchFamily="34" charset="0"/>
              </a:rPr>
              <a:t>και Εκτιμητές Ακίνητης Ιδιοκτησίας</a:t>
            </a:r>
            <a:endParaRPr lang="en-US" sz="4000" b="1" dirty="0">
              <a:solidFill>
                <a:srgbClr val="23568E"/>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lnSpcReduction="10000"/>
          </a:bodyPr>
          <a:lstStyle/>
          <a:p>
            <a:endParaRPr lang="el-GR" dirty="0"/>
          </a:p>
          <a:p>
            <a:endParaRPr lang="el-GR" dirty="0"/>
          </a:p>
          <a:p>
            <a:r>
              <a:rPr lang="el-GR" dirty="0">
                <a:latin typeface="Bahnschrift" panose="020B0502040204020203" pitchFamily="34" charset="0"/>
              </a:rPr>
              <a:t>                                                                                            </a:t>
            </a:r>
          </a:p>
          <a:p>
            <a:endParaRPr lang="en-US" dirty="0"/>
          </a:p>
        </p:txBody>
      </p:sp>
      <p:sp>
        <p:nvSpPr>
          <p:cNvPr id="4" name="Rectangle 3"/>
          <p:cNvSpPr/>
          <p:nvPr/>
        </p:nvSpPr>
        <p:spPr>
          <a:xfrm>
            <a:off x="2023102" y="4703333"/>
            <a:ext cx="9189314" cy="1846659"/>
          </a:xfrm>
          <a:prstGeom prst="rect">
            <a:avLst/>
          </a:prstGeom>
        </p:spPr>
        <p:txBody>
          <a:bodyPr wrap="square">
            <a:spAutoFit/>
          </a:bodyPr>
          <a:lstStyle/>
          <a:p>
            <a:r>
              <a:rPr lang="el-GR" sz="2400" dirty="0">
                <a:latin typeface="Arial" panose="020B0604020202020204" pitchFamily="34" charset="0"/>
                <a:cs typeface="Arial" panose="020B0604020202020204" pitchFamily="34" charset="0"/>
              </a:rPr>
              <a:t>Ειρήνη Λοϊζίδου Νικολαΐδου</a:t>
            </a:r>
          </a:p>
          <a:p>
            <a:r>
              <a:rPr lang="el-GR" sz="2400" dirty="0">
                <a:latin typeface="Arial" panose="020B0604020202020204" pitchFamily="34" charset="0"/>
                <a:cs typeface="Arial" panose="020B0604020202020204" pitchFamily="34" charset="0"/>
              </a:rPr>
              <a:t>Επίτροπος Προστασίας</a:t>
            </a:r>
          </a:p>
          <a:p>
            <a:r>
              <a:rPr lang="el-GR" sz="2400" dirty="0">
                <a:latin typeface="Arial" panose="020B0604020202020204" pitchFamily="34" charset="0"/>
                <a:cs typeface="Arial" panose="020B0604020202020204" pitchFamily="34" charset="0"/>
              </a:rPr>
              <a:t>Δεδομένων Προσωπικού Χαρακτήρα            </a:t>
            </a:r>
          </a:p>
          <a:p>
            <a:r>
              <a:rPr lang="el-GR" sz="2000" dirty="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19 Μαΐου 2023</a:t>
            </a:r>
          </a:p>
          <a:p>
            <a:endParaRPr lang="el-GR" dirty="0">
              <a:latin typeface="Bahnschrift" panose="020B0502040204020203" pitchFamily="34" charset="0"/>
            </a:endParaRPr>
          </a:p>
        </p:txBody>
      </p:sp>
      <p:pic>
        <p:nvPicPr>
          <p:cNvPr id="5" name="Picture 4"/>
          <p:cNvPicPr>
            <a:picLocks noChangeAspect="1"/>
          </p:cNvPicPr>
          <p:nvPr/>
        </p:nvPicPr>
        <p:blipFill>
          <a:blip r:embed="rId3"/>
          <a:stretch>
            <a:fillRect/>
          </a:stretch>
        </p:blipFill>
        <p:spPr>
          <a:xfrm>
            <a:off x="11212416" y="6025522"/>
            <a:ext cx="584391" cy="584391"/>
          </a:xfrm>
          <a:prstGeom prst="rect">
            <a:avLst/>
          </a:prstGeom>
        </p:spPr>
      </p:pic>
    </p:spTree>
    <p:extLst>
      <p:ext uri="{BB962C8B-B14F-4D97-AF65-F5344CB8AC3E}">
        <p14:creationId xmlns:p14="http://schemas.microsoft.com/office/powerpoint/2010/main" val="1566033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0729" y="512462"/>
            <a:ext cx="8911687" cy="1280890"/>
          </a:xfrm>
        </p:spPr>
        <p:txBody>
          <a:bodyPr>
            <a:normAutofit/>
          </a:bodyPr>
          <a:lstStyle/>
          <a:p>
            <a:r>
              <a:rPr lang="el-GR" b="1" dirty="0">
                <a:solidFill>
                  <a:srgbClr val="2C60A0"/>
                </a:solidFill>
                <a:latin typeface="Arial" panose="020B0604020202020204" pitchFamily="34" charset="0"/>
                <a:cs typeface="Arial" panose="020B0604020202020204" pitchFamily="34" charset="0"/>
              </a:rPr>
              <a:t>Κυριότερες Υποχρεώσεις των Εκτελούντων την Επεξεργασία</a:t>
            </a:r>
            <a:endParaRPr lang="en-US" b="1" dirty="0">
              <a:solidFill>
                <a:srgbClr val="2C60A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1945178"/>
            <a:ext cx="8915400" cy="3966044"/>
          </a:xfrm>
        </p:spPr>
        <p:txBody>
          <a:bodyPr>
            <a:normAutofit/>
          </a:bodyPr>
          <a:lstStyle/>
          <a:p>
            <a:pPr>
              <a:spcAft>
                <a:spcPts val="1200"/>
              </a:spcAft>
            </a:pPr>
            <a:r>
              <a:rPr lang="el-GR" sz="2400" dirty="0">
                <a:latin typeface="Arial" panose="020B0604020202020204" pitchFamily="34" charset="0"/>
                <a:cs typeface="Arial" panose="020B0604020202020204" pitchFamily="34" charset="0"/>
              </a:rPr>
              <a:t>Συνάπτεται συμφωνία/σύμβαση ανάθεσης μεταξύ του Υπεύθυνου Επεξεργασίας και του Εκτελούντα, για καθορισμό υποχρεώσεων και ευθυνών (Άρθρο 28 του ΓΚΠΔ)</a:t>
            </a:r>
          </a:p>
          <a:p>
            <a:pPr>
              <a:spcAft>
                <a:spcPts val="1200"/>
              </a:spcAft>
            </a:pPr>
            <a:r>
              <a:rPr lang="el-GR" sz="2400" dirty="0">
                <a:latin typeface="Arial" panose="020B0604020202020204" pitchFamily="34" charset="0"/>
                <a:cs typeface="Arial" panose="020B0604020202020204" pitchFamily="34" charset="0"/>
              </a:rPr>
              <a:t>Ο Εκτελών επεξεργάζεται δεδομένα μόνο βάσει καταγεγραμμένων εντολών του Υπευθύνου (Άρθρο 28)</a:t>
            </a:r>
          </a:p>
          <a:p>
            <a:r>
              <a:rPr lang="el-GR" sz="2400" dirty="0">
                <a:latin typeface="Arial" panose="020B0604020202020204" pitchFamily="34" charset="0"/>
                <a:cs typeface="Arial" panose="020B0604020202020204" pitchFamily="34" charset="0"/>
              </a:rPr>
              <a:t>Τηρεί αρχείο καταγραφής δραστηριοτήτων επεξεργασίας (Άρθρο 30)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10</a:t>
            </a:fld>
            <a:endParaRPr lang="en-US" dirty="0"/>
          </a:p>
        </p:txBody>
      </p:sp>
      <p:pic>
        <p:nvPicPr>
          <p:cNvPr id="5" name="Picture 4"/>
          <p:cNvPicPr>
            <a:picLocks noChangeAspect="1"/>
          </p:cNvPicPr>
          <p:nvPr/>
        </p:nvPicPr>
        <p:blipFill>
          <a:blip r:embed="rId2"/>
          <a:stretch>
            <a:fillRect/>
          </a:stretch>
        </p:blipFill>
        <p:spPr>
          <a:xfrm>
            <a:off x="11212416" y="6025522"/>
            <a:ext cx="584391" cy="584391"/>
          </a:xfrm>
          <a:prstGeom prst="rect">
            <a:avLst/>
          </a:prstGeom>
        </p:spPr>
      </p:pic>
    </p:spTree>
    <p:extLst>
      <p:ext uri="{BB962C8B-B14F-4D97-AF65-F5344CB8AC3E}">
        <p14:creationId xmlns:p14="http://schemas.microsoft.com/office/powerpoint/2010/main" val="898526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11</a:t>
            </a:fld>
            <a:endParaRPr lang="en-US" dirty="0"/>
          </a:p>
        </p:txBody>
      </p:sp>
      <p:pic>
        <p:nvPicPr>
          <p:cNvPr id="5" name="Picture 4"/>
          <p:cNvPicPr>
            <a:picLocks noChangeAspect="1"/>
          </p:cNvPicPr>
          <p:nvPr/>
        </p:nvPicPr>
        <p:blipFill>
          <a:blip r:embed="rId2"/>
          <a:stretch>
            <a:fillRect/>
          </a:stretch>
        </p:blipFill>
        <p:spPr>
          <a:xfrm>
            <a:off x="11212416" y="6025522"/>
            <a:ext cx="584391" cy="584391"/>
          </a:xfrm>
          <a:prstGeom prst="rect">
            <a:avLst/>
          </a:prstGeom>
        </p:spPr>
      </p:pic>
      <p:sp>
        <p:nvSpPr>
          <p:cNvPr id="9" name="Content Placeholder 8">
            <a:extLst>
              <a:ext uri="{FF2B5EF4-FFF2-40B4-BE49-F238E27FC236}">
                <a16:creationId xmlns:a16="http://schemas.microsoft.com/office/drawing/2014/main" id="{5994E9BF-7B6A-660B-E685-F05D4ED32BF5}"/>
              </a:ext>
            </a:extLst>
          </p:cNvPr>
          <p:cNvSpPr>
            <a:spLocks noGrp="1"/>
          </p:cNvSpPr>
          <p:nvPr>
            <p:ph idx="1"/>
          </p:nvPr>
        </p:nvSpPr>
        <p:spPr>
          <a:xfrm>
            <a:off x="2589212" y="1280160"/>
            <a:ext cx="8915400" cy="4631062"/>
          </a:xfrm>
        </p:spPr>
        <p:txBody>
          <a:bodyPr>
            <a:noAutofit/>
          </a:bodyPr>
          <a:lstStyle/>
          <a:p>
            <a:r>
              <a:rPr lang="el-GR" sz="2400" dirty="0">
                <a:latin typeface="Arial" panose="020B0604020202020204" pitchFamily="34" charset="0"/>
                <a:cs typeface="Arial" panose="020B0604020202020204" pitchFamily="34" charset="0"/>
              </a:rPr>
              <a:t>Λαμβάνει κατάλληλα τεχνικά και οργανωτικά μέτρα για τη διασφάλιση της επεξεργασίας (Άρθρο 32)</a:t>
            </a:r>
          </a:p>
          <a:p>
            <a:r>
              <a:rPr lang="el-GR" sz="2400" dirty="0">
                <a:latin typeface="Arial" panose="020B0604020202020204" pitchFamily="34" charset="0"/>
                <a:cs typeface="Arial" panose="020B0604020202020204" pitchFamily="34" charset="0"/>
              </a:rPr>
              <a:t>Ενημερώνει τον Υπεύθυνο Επεξεργασίας σε περίπτωση παραβίασης δεδομένων (Άρθρο 33)</a:t>
            </a:r>
          </a:p>
          <a:p>
            <a:r>
              <a:rPr lang="el-GR" sz="2400" dirty="0">
                <a:latin typeface="Arial" panose="020B0604020202020204" pitchFamily="34" charset="0"/>
                <a:cs typeface="Arial" panose="020B0604020202020204" pitchFamily="34" charset="0"/>
              </a:rPr>
              <a:t>Διορίζει Υπεύθυνο Προστασίας Δεδομένων, εφόσον ισχύει (Άρθρο 37)</a:t>
            </a:r>
          </a:p>
          <a:p>
            <a:r>
              <a:rPr lang="el-GR" sz="2400" dirty="0">
                <a:latin typeface="Arial" panose="020B0604020202020204" pitchFamily="34" charset="0"/>
                <a:cs typeface="Arial" panose="020B0604020202020204" pitchFamily="34" charset="0"/>
              </a:rPr>
              <a:t>Υπόκειται στον έλεγχο της Εποπτικής Αρχής (Άρθρα 57-59)</a:t>
            </a:r>
          </a:p>
          <a:p>
            <a:r>
              <a:rPr lang="el-GR" sz="2400" dirty="0">
                <a:latin typeface="Arial" panose="020B0604020202020204" pitchFamily="34" charset="0"/>
                <a:cs typeface="Arial" panose="020B0604020202020204" pitchFamily="34" charset="0"/>
              </a:rPr>
              <a:t>Συνεργάζεται με το Γραφείο μου</a:t>
            </a:r>
          </a:p>
          <a:p>
            <a:r>
              <a:rPr lang="el-GR" sz="2400" dirty="0">
                <a:latin typeface="Arial" panose="020B0604020202020204" pitchFamily="34" charset="0"/>
                <a:cs typeface="Arial" panose="020B0604020202020204" pitchFamily="34" charset="0"/>
              </a:rPr>
              <a:t>Υπόκειται σε κυρώσεις</a:t>
            </a:r>
          </a:p>
        </p:txBody>
      </p:sp>
    </p:spTree>
    <p:extLst>
      <p:ext uri="{BB962C8B-B14F-4D97-AF65-F5344CB8AC3E}">
        <p14:creationId xmlns:p14="http://schemas.microsoft.com/office/powerpoint/2010/main" val="947994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solidFill>
                  <a:srgbClr val="2C60A0"/>
                </a:solidFill>
                <a:latin typeface="Arial" panose="020B0604020202020204" pitchFamily="34" charset="0"/>
                <a:cs typeface="Arial" panose="020B0604020202020204" pitchFamily="34" charset="0"/>
              </a:rPr>
              <a:t>Βασικές Αρχές</a:t>
            </a:r>
            <a:r>
              <a:rPr lang="en-GB" b="1" dirty="0">
                <a:solidFill>
                  <a:srgbClr val="2C60A0"/>
                </a:solidFill>
                <a:latin typeface="Arial" panose="020B0604020202020204" pitchFamily="34" charset="0"/>
                <a:cs typeface="Arial" panose="020B0604020202020204" pitchFamily="34" charset="0"/>
              </a:rPr>
              <a:t> </a:t>
            </a:r>
            <a:r>
              <a:rPr lang="el-GR" b="1" dirty="0">
                <a:solidFill>
                  <a:srgbClr val="2C60A0"/>
                </a:solidFill>
                <a:latin typeface="Arial" panose="020B0604020202020204" pitchFamily="34" charset="0"/>
                <a:cs typeface="Arial" panose="020B0604020202020204" pitchFamily="34" charset="0"/>
              </a:rPr>
              <a:t>σύννομης επεξεργασίας </a:t>
            </a:r>
            <a:br>
              <a:rPr lang="el-GR" b="1" dirty="0">
                <a:solidFill>
                  <a:srgbClr val="2C60A0"/>
                </a:solidFill>
                <a:latin typeface="Arial" panose="020B0604020202020204" pitchFamily="34" charset="0"/>
                <a:cs typeface="Arial" panose="020B0604020202020204" pitchFamily="34" charset="0"/>
              </a:rPr>
            </a:br>
            <a:r>
              <a:rPr lang="el-GR" b="1" dirty="0">
                <a:solidFill>
                  <a:srgbClr val="2C60A0"/>
                </a:solidFill>
                <a:latin typeface="Arial" panose="020B0604020202020204" pitchFamily="34" charset="0"/>
                <a:cs typeface="Arial" panose="020B0604020202020204" pitchFamily="34" charset="0"/>
              </a:rPr>
              <a:t>προσωπικών δεδομένων</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2161308"/>
            <a:ext cx="8915400" cy="3864214"/>
          </a:xfrm>
        </p:spPr>
        <p:txBody>
          <a:bodyPr>
            <a:normAutofit/>
          </a:bodyPr>
          <a:lstStyle/>
          <a:p>
            <a:pPr algn="just"/>
            <a:r>
              <a:rPr lang="el-GR" sz="2400" dirty="0">
                <a:latin typeface="Arial" panose="020B0604020202020204" pitchFamily="34" charset="0"/>
                <a:cs typeface="Arial" panose="020B0604020202020204" pitchFamily="34" charset="0"/>
              </a:rPr>
              <a:t>Αρχή της Νομιμότητας, Αντικειμενικότητας και Διαφάνειας</a:t>
            </a:r>
          </a:p>
          <a:p>
            <a:pPr algn="just"/>
            <a:r>
              <a:rPr lang="el-GR" sz="2400" dirty="0">
                <a:latin typeface="Arial" panose="020B0604020202020204" pitchFamily="34" charset="0"/>
                <a:cs typeface="Arial" panose="020B0604020202020204" pitchFamily="34" charset="0"/>
              </a:rPr>
              <a:t>Αρχή του Περιορισμού του Σκοπού</a:t>
            </a:r>
          </a:p>
          <a:p>
            <a:pPr algn="just"/>
            <a:r>
              <a:rPr lang="el-GR" sz="2400" dirty="0">
                <a:latin typeface="Arial" panose="020B0604020202020204" pitchFamily="34" charset="0"/>
                <a:cs typeface="Arial" panose="020B0604020202020204" pitchFamily="34" charset="0"/>
              </a:rPr>
              <a:t>Αρχή της Ελαχιστοποίησης των Δεδομένων</a:t>
            </a:r>
          </a:p>
          <a:p>
            <a:pPr algn="just"/>
            <a:r>
              <a:rPr lang="el-GR" sz="2400" dirty="0">
                <a:latin typeface="Arial" panose="020B0604020202020204" pitchFamily="34" charset="0"/>
                <a:cs typeface="Arial" panose="020B0604020202020204" pitchFamily="34" charset="0"/>
              </a:rPr>
              <a:t>Αρχή της Ακρίβειας</a:t>
            </a:r>
          </a:p>
          <a:p>
            <a:pPr algn="just"/>
            <a:r>
              <a:rPr lang="el-GR" sz="2400" dirty="0">
                <a:latin typeface="Arial" panose="020B0604020202020204" pitchFamily="34" charset="0"/>
                <a:cs typeface="Arial" panose="020B0604020202020204" pitchFamily="34" charset="0"/>
              </a:rPr>
              <a:t>Αρχή του Περιορισμού της Περιόδου Αποθήκευσης</a:t>
            </a:r>
          </a:p>
          <a:p>
            <a:pPr algn="just"/>
            <a:r>
              <a:rPr lang="el-GR" sz="2400" dirty="0">
                <a:latin typeface="Arial" panose="020B0604020202020204" pitchFamily="34" charset="0"/>
                <a:cs typeface="Arial" panose="020B0604020202020204" pitchFamily="34" charset="0"/>
              </a:rPr>
              <a:t>Αρχή της Ακεραιότητας και Εμπιστευτικότητας</a:t>
            </a:r>
          </a:p>
          <a:p>
            <a:pPr algn="just"/>
            <a:r>
              <a:rPr lang="el-GR" sz="2400" dirty="0">
                <a:latin typeface="Arial" panose="020B0604020202020204" pitchFamily="34" charset="0"/>
                <a:cs typeface="Arial" panose="020B0604020202020204" pitchFamily="34" charset="0"/>
              </a:rPr>
              <a:t>Αρχή της Λογοδοσίας</a:t>
            </a:r>
          </a:p>
          <a:p>
            <a:endParaRPr lang="en-US" sz="24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12</a:t>
            </a:fld>
            <a:endParaRPr lang="en-US" dirty="0"/>
          </a:p>
        </p:txBody>
      </p:sp>
      <p:pic>
        <p:nvPicPr>
          <p:cNvPr id="5" name="Picture 4"/>
          <p:cNvPicPr>
            <a:picLocks noChangeAspect="1"/>
          </p:cNvPicPr>
          <p:nvPr/>
        </p:nvPicPr>
        <p:blipFill>
          <a:blip r:embed="rId2"/>
          <a:stretch>
            <a:fillRect/>
          </a:stretch>
        </p:blipFill>
        <p:spPr>
          <a:xfrm>
            <a:off x="11212416" y="6025522"/>
            <a:ext cx="584391" cy="584391"/>
          </a:xfrm>
          <a:prstGeom prst="rect">
            <a:avLst/>
          </a:prstGeom>
        </p:spPr>
      </p:pic>
    </p:spTree>
    <p:extLst>
      <p:ext uri="{BB962C8B-B14F-4D97-AF65-F5344CB8AC3E}">
        <p14:creationId xmlns:p14="http://schemas.microsoft.com/office/powerpoint/2010/main" val="1536107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solidFill>
                  <a:srgbClr val="23568E"/>
                </a:solidFill>
                <a:latin typeface="Arial" panose="020B0604020202020204" pitchFamily="34" charset="0"/>
                <a:cs typeface="Arial" panose="020B0604020202020204" pitchFamily="34" charset="0"/>
              </a:rPr>
              <a:t>Πότε είναι νόμιμη η επεξεργασία προσωπικών δεδομένων</a:t>
            </a:r>
            <a:endParaRPr lang="en-US" b="1" dirty="0">
              <a:solidFill>
                <a:srgbClr val="23568E"/>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l-GR" sz="2000" dirty="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Όταν τηρείται μία από τις κατωτέρω προϋποθέσεις</a:t>
            </a:r>
          </a:p>
          <a:p>
            <a:pPr marL="0" indent="0">
              <a:buNone/>
            </a:pPr>
            <a:r>
              <a:rPr lang="el-GR" sz="2400" dirty="0">
                <a:latin typeface="Arial" panose="020B0604020202020204" pitchFamily="34" charset="0"/>
                <a:cs typeface="Arial" panose="020B0604020202020204" pitchFamily="34" charset="0"/>
              </a:rPr>
              <a:t>      1. Συγκατάθεση </a:t>
            </a:r>
          </a:p>
          <a:p>
            <a:pPr marL="0" indent="0">
              <a:buNone/>
            </a:pPr>
            <a:r>
              <a:rPr lang="el-GR" sz="2400" dirty="0">
                <a:latin typeface="Arial" panose="020B0604020202020204" pitchFamily="34" charset="0"/>
                <a:cs typeface="Arial" panose="020B0604020202020204" pitchFamily="34" charset="0"/>
              </a:rPr>
              <a:t>      2. Εκτέλεση σύμβασης</a:t>
            </a:r>
          </a:p>
          <a:p>
            <a:pPr marL="0" indent="0">
              <a:buNone/>
            </a:pPr>
            <a:r>
              <a:rPr lang="el-GR" sz="2400" dirty="0">
                <a:latin typeface="Arial" panose="020B0604020202020204" pitchFamily="34" charset="0"/>
                <a:cs typeface="Arial" panose="020B0604020202020204" pitchFamily="34" charset="0"/>
              </a:rPr>
              <a:t>      3. Έννομη υποχρέωση </a:t>
            </a:r>
          </a:p>
          <a:p>
            <a:pPr marL="0" indent="0">
              <a:buNone/>
            </a:pPr>
            <a:r>
              <a:rPr lang="el-GR" sz="2400" dirty="0">
                <a:latin typeface="Arial" panose="020B0604020202020204" pitchFamily="34" charset="0"/>
                <a:cs typeface="Arial" panose="020B0604020202020204" pitchFamily="34" charset="0"/>
              </a:rPr>
              <a:t>      4. Ζωτικό συμφέρον </a:t>
            </a:r>
          </a:p>
          <a:p>
            <a:pPr marL="0" indent="0">
              <a:buNone/>
            </a:pPr>
            <a:r>
              <a:rPr lang="el-GR" sz="2400" dirty="0">
                <a:latin typeface="Arial" panose="020B0604020202020204" pitchFamily="34" charset="0"/>
                <a:cs typeface="Arial" panose="020B0604020202020204" pitchFamily="34" charset="0"/>
              </a:rPr>
              <a:t>      5. Δημόσιο συμφέρον ή άσκηση δημόσιας εξουσίας </a:t>
            </a:r>
          </a:p>
          <a:p>
            <a:pPr marL="0" indent="0">
              <a:buNone/>
            </a:pPr>
            <a:r>
              <a:rPr lang="el-GR" sz="2400" dirty="0">
                <a:latin typeface="Arial" panose="020B0604020202020204" pitchFamily="34" charset="0"/>
                <a:cs typeface="Arial" panose="020B0604020202020204" pitchFamily="34" charset="0"/>
              </a:rPr>
              <a:t>      6. Έννομο συμφέρον υπεύθυνου επεξεργασίας</a:t>
            </a:r>
            <a:endParaRPr lang="en-US"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13</a:t>
            </a:fld>
            <a:endParaRPr lang="en-US" dirty="0"/>
          </a:p>
        </p:txBody>
      </p:sp>
      <p:pic>
        <p:nvPicPr>
          <p:cNvPr id="5" name="Picture 4"/>
          <p:cNvPicPr>
            <a:picLocks noChangeAspect="1"/>
          </p:cNvPicPr>
          <p:nvPr/>
        </p:nvPicPr>
        <p:blipFill>
          <a:blip r:embed="rId2"/>
          <a:stretch>
            <a:fillRect/>
          </a:stretch>
        </p:blipFill>
        <p:spPr>
          <a:xfrm>
            <a:off x="11212416" y="6025522"/>
            <a:ext cx="584391" cy="584391"/>
          </a:xfrm>
          <a:prstGeom prst="rect">
            <a:avLst/>
          </a:prstGeom>
        </p:spPr>
      </p:pic>
    </p:spTree>
    <p:extLst>
      <p:ext uri="{BB962C8B-B14F-4D97-AF65-F5344CB8AC3E}">
        <p14:creationId xmlns:p14="http://schemas.microsoft.com/office/powerpoint/2010/main" val="1294234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solidFill>
                  <a:srgbClr val="2C60A0"/>
                </a:solidFill>
                <a:latin typeface="Arial" panose="020B0604020202020204" pitchFamily="34" charset="0"/>
                <a:cs typeface="Arial" panose="020B0604020202020204" pitchFamily="34" charset="0"/>
              </a:rPr>
              <a:t>Δικαιώματα υποκειμένων των δεδομένων</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1905000"/>
            <a:ext cx="8915400" cy="4328890"/>
          </a:xfrm>
        </p:spPr>
        <p:txBody>
          <a:bodyPr>
            <a:normAutofit/>
          </a:bodyPr>
          <a:lstStyle/>
          <a:p>
            <a:pPr algn="just"/>
            <a:r>
              <a:rPr lang="el-GR" sz="2400" dirty="0">
                <a:latin typeface="Arial" panose="020B0604020202020204" pitchFamily="34" charset="0"/>
                <a:cs typeface="Arial" panose="020B0604020202020204" pitchFamily="34" charset="0"/>
              </a:rPr>
              <a:t>Ενημέρωσης </a:t>
            </a:r>
          </a:p>
          <a:p>
            <a:pPr algn="just"/>
            <a:r>
              <a:rPr lang="el-GR" sz="2400" dirty="0">
                <a:latin typeface="Arial" panose="020B0604020202020204" pitchFamily="34" charset="0"/>
                <a:cs typeface="Arial" panose="020B0604020202020204" pitchFamily="34" charset="0"/>
              </a:rPr>
              <a:t>Πρόσβασης</a:t>
            </a:r>
          </a:p>
          <a:p>
            <a:pPr algn="just"/>
            <a:r>
              <a:rPr lang="el-GR" sz="2400" dirty="0">
                <a:latin typeface="Arial" panose="020B0604020202020204" pitchFamily="34" charset="0"/>
                <a:cs typeface="Arial" panose="020B0604020202020204" pitchFamily="34" charset="0"/>
              </a:rPr>
              <a:t>Διόρθωσης </a:t>
            </a:r>
          </a:p>
          <a:p>
            <a:pPr algn="just"/>
            <a:r>
              <a:rPr lang="el-GR" sz="2400" dirty="0">
                <a:latin typeface="Arial" panose="020B0604020202020204" pitchFamily="34" charset="0"/>
                <a:cs typeface="Arial" panose="020B0604020202020204" pitchFamily="34" charset="0"/>
              </a:rPr>
              <a:t>Διαγραφής</a:t>
            </a:r>
          </a:p>
          <a:p>
            <a:pPr algn="just"/>
            <a:r>
              <a:rPr lang="el-GR" sz="2400" dirty="0">
                <a:latin typeface="Arial" panose="020B0604020202020204" pitchFamily="34" charset="0"/>
                <a:cs typeface="Arial" panose="020B0604020202020204" pitchFamily="34" charset="0"/>
              </a:rPr>
              <a:t>Περιορισμού της επεξεργασίας </a:t>
            </a:r>
          </a:p>
          <a:p>
            <a:pPr algn="just"/>
            <a:r>
              <a:rPr lang="el-GR" sz="2400" dirty="0">
                <a:latin typeface="Arial" panose="020B0604020202020204" pitchFamily="34" charset="0"/>
                <a:cs typeface="Arial" panose="020B0604020202020204" pitchFamily="34" charset="0"/>
              </a:rPr>
              <a:t>Εναντίωσης</a:t>
            </a:r>
          </a:p>
          <a:p>
            <a:pPr algn="just"/>
            <a:r>
              <a:rPr lang="el-GR" sz="2400" dirty="0">
                <a:latin typeface="Arial" panose="020B0604020202020204" pitchFamily="34" charset="0"/>
                <a:cs typeface="Arial" panose="020B0604020202020204" pitchFamily="34" charset="0"/>
              </a:rPr>
              <a:t>Φορητότητας των δεδομένων</a:t>
            </a:r>
          </a:p>
          <a:p>
            <a:pPr algn="just"/>
            <a:r>
              <a:rPr lang="el-GR" sz="2400" dirty="0">
                <a:latin typeface="Arial" panose="020B0604020202020204" pitchFamily="34" charset="0"/>
                <a:cs typeface="Arial" panose="020B0604020202020204" pitchFamily="34" charset="0"/>
              </a:rPr>
              <a:t>Αντίρρησης σε αυτοματοποιημένη απόφαση περιλαμβανομένης της κατάρτισης προφίλ</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14</a:t>
            </a:fld>
            <a:endParaRPr lang="en-US" dirty="0"/>
          </a:p>
        </p:txBody>
      </p:sp>
      <p:pic>
        <p:nvPicPr>
          <p:cNvPr id="5" name="Picture 4"/>
          <p:cNvPicPr>
            <a:picLocks noChangeAspect="1"/>
          </p:cNvPicPr>
          <p:nvPr/>
        </p:nvPicPr>
        <p:blipFill>
          <a:blip r:embed="rId2"/>
          <a:stretch>
            <a:fillRect/>
          </a:stretch>
        </p:blipFill>
        <p:spPr>
          <a:xfrm>
            <a:off x="11212416" y="6025522"/>
            <a:ext cx="584391" cy="584391"/>
          </a:xfrm>
          <a:prstGeom prst="rect">
            <a:avLst/>
          </a:prstGeom>
        </p:spPr>
      </p:pic>
    </p:spTree>
    <p:extLst>
      <p:ext uri="{BB962C8B-B14F-4D97-AF65-F5344CB8AC3E}">
        <p14:creationId xmlns:p14="http://schemas.microsoft.com/office/powerpoint/2010/main" val="1829019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D88C6-AD4E-BB75-CEFB-B454FA034CD0}"/>
              </a:ext>
            </a:extLst>
          </p:cNvPr>
          <p:cNvSpPr>
            <a:spLocks noGrp="1"/>
          </p:cNvSpPr>
          <p:nvPr>
            <p:ph type="title"/>
          </p:nvPr>
        </p:nvSpPr>
        <p:spPr>
          <a:xfrm>
            <a:off x="2592925" y="624110"/>
            <a:ext cx="8911687" cy="843963"/>
          </a:xfrm>
        </p:spPr>
        <p:txBody>
          <a:bodyPr/>
          <a:lstStyle/>
          <a:p>
            <a:r>
              <a:rPr lang="el-GR" b="1" dirty="0">
                <a:solidFill>
                  <a:srgbClr val="2C60A0"/>
                </a:solidFill>
                <a:latin typeface="Arial" panose="020B0604020202020204" pitchFamily="34" charset="0"/>
                <a:cs typeface="Arial" panose="020B0604020202020204" pitchFamily="34" charset="0"/>
              </a:rPr>
              <a:t>Ικανοποίηση Δικαιωμάτων</a:t>
            </a:r>
          </a:p>
        </p:txBody>
      </p:sp>
      <p:sp>
        <p:nvSpPr>
          <p:cNvPr id="3" name="Content Placeholder 2">
            <a:extLst>
              <a:ext uri="{FF2B5EF4-FFF2-40B4-BE49-F238E27FC236}">
                <a16:creationId xmlns:a16="http://schemas.microsoft.com/office/drawing/2014/main" id="{730D2CCB-DB02-6E8C-E79C-2BA14374AFEB}"/>
              </a:ext>
            </a:extLst>
          </p:cNvPr>
          <p:cNvSpPr>
            <a:spLocks noGrp="1"/>
          </p:cNvSpPr>
          <p:nvPr>
            <p:ph idx="1"/>
          </p:nvPr>
        </p:nvSpPr>
        <p:spPr>
          <a:xfrm>
            <a:off x="2589212" y="1627464"/>
            <a:ext cx="8915400" cy="4283758"/>
          </a:xfrm>
        </p:spPr>
        <p:txBody>
          <a:bodyPr>
            <a:normAutofit/>
          </a:bodyPr>
          <a:lstStyle/>
          <a:p>
            <a:pPr algn="just"/>
            <a:r>
              <a:rPr lang="el-GR" sz="2400" dirty="0">
                <a:latin typeface="Arial" panose="020B0604020202020204" pitchFamily="34" charset="0"/>
                <a:cs typeface="Arial" panose="020B0604020202020204" pitchFamily="34" charset="0"/>
              </a:rPr>
              <a:t>Ο υπεύθυνος επεξεργασίας λαμβάνει τα κατάλληλα μέτρα για να παρέχει στο υποκείμενο των δεδομένων πληροφορίες σχετικά με την επεξεργασία σε συνοπτική, διαφανή  και κατανοητή μορφή (Άρθρο 12(1) του ΓΚΠΔ)</a:t>
            </a:r>
          </a:p>
          <a:p>
            <a:pPr marL="0" indent="0" algn="just">
              <a:buNone/>
            </a:pPr>
            <a:endParaRPr lang="el-GR" sz="2400" dirty="0">
              <a:latin typeface="Arial" panose="020B0604020202020204" pitchFamily="34" charset="0"/>
              <a:cs typeface="Arial" panose="020B0604020202020204" pitchFamily="34" charset="0"/>
            </a:endParaRPr>
          </a:p>
          <a:p>
            <a:pPr algn="just"/>
            <a:r>
              <a:rPr lang="el-GR" sz="2400" dirty="0">
                <a:latin typeface="Arial" panose="020B0604020202020204" pitchFamily="34" charset="0"/>
                <a:cs typeface="Arial" panose="020B0604020202020204" pitchFamily="34" charset="0"/>
              </a:rPr>
              <a:t>Ο υπεύθυνος επεξεργασίας παρέχει τις πληροφορίες χωρίς καθυστέρηση και σε κάθε περίπτωση εντός ενός μηνός από την παραλαβή του αιτήματος (Άρθρο 12(3))</a:t>
            </a:r>
          </a:p>
        </p:txBody>
      </p:sp>
      <p:sp>
        <p:nvSpPr>
          <p:cNvPr id="4" name="Slide Number Placeholder 3">
            <a:extLst>
              <a:ext uri="{FF2B5EF4-FFF2-40B4-BE49-F238E27FC236}">
                <a16:creationId xmlns:a16="http://schemas.microsoft.com/office/drawing/2014/main" id="{E1DED72B-D810-D699-F518-DEF2D5ADEEE1}"/>
              </a:ext>
            </a:extLst>
          </p:cNvPr>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11805394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56EE6-D4A8-B52B-D2CF-0A63D7E2EB1E}"/>
              </a:ext>
            </a:extLst>
          </p:cNvPr>
          <p:cNvSpPr>
            <a:spLocks noGrp="1"/>
          </p:cNvSpPr>
          <p:nvPr>
            <p:ph type="title"/>
          </p:nvPr>
        </p:nvSpPr>
        <p:spPr/>
        <p:txBody>
          <a:bodyPr/>
          <a:lstStyle/>
          <a:p>
            <a:r>
              <a:rPr lang="el-GR" b="1" dirty="0">
                <a:solidFill>
                  <a:srgbClr val="2C60A0"/>
                </a:solidFill>
                <a:latin typeface="Arial" panose="020B0604020202020204" pitchFamily="34" charset="0"/>
                <a:cs typeface="Arial" panose="020B0604020202020204" pitchFamily="34" charset="0"/>
              </a:rPr>
              <a:t>Παράπονο που υποβλήθηκε στο Γραφείο μου </a:t>
            </a:r>
          </a:p>
        </p:txBody>
      </p:sp>
      <p:sp>
        <p:nvSpPr>
          <p:cNvPr id="4" name="Slide Number Placeholder 3">
            <a:extLst>
              <a:ext uri="{FF2B5EF4-FFF2-40B4-BE49-F238E27FC236}">
                <a16:creationId xmlns:a16="http://schemas.microsoft.com/office/drawing/2014/main" id="{0718C289-0D5C-4D91-CA8E-FE57AA6CA9C5}"/>
              </a:ext>
            </a:extLst>
          </p:cNvPr>
          <p:cNvSpPr>
            <a:spLocks noGrp="1"/>
          </p:cNvSpPr>
          <p:nvPr>
            <p:ph type="sldNum" sz="quarter" idx="12"/>
          </p:nvPr>
        </p:nvSpPr>
        <p:spPr/>
        <p:txBody>
          <a:bodyPr/>
          <a:lstStyle/>
          <a:p>
            <a:fld id="{D57F1E4F-1CFF-5643-939E-217C01CDF565}" type="slidenum">
              <a:rPr lang="en-US" smtClean="0"/>
              <a:pPr/>
              <a:t>16</a:t>
            </a:fld>
            <a:endParaRPr lang="en-US" dirty="0"/>
          </a:p>
        </p:txBody>
      </p:sp>
      <p:sp>
        <p:nvSpPr>
          <p:cNvPr id="7" name="Content Placeholder 6">
            <a:extLst>
              <a:ext uri="{FF2B5EF4-FFF2-40B4-BE49-F238E27FC236}">
                <a16:creationId xmlns:a16="http://schemas.microsoft.com/office/drawing/2014/main" id="{B77BD795-8FA5-F82A-3D47-2EA860D694F8}"/>
              </a:ext>
            </a:extLst>
          </p:cNvPr>
          <p:cNvSpPr>
            <a:spLocks noGrp="1"/>
          </p:cNvSpPr>
          <p:nvPr>
            <p:ph idx="1"/>
          </p:nvPr>
        </p:nvSpPr>
        <p:spPr/>
        <p:txBody>
          <a:bodyPr/>
          <a:lstStyle/>
          <a:p>
            <a:pPr algn="just"/>
            <a:r>
              <a:rPr lang="el-GR" sz="2000" dirty="0">
                <a:latin typeface="Arial" panose="020B0604020202020204" pitchFamily="34" charset="0"/>
                <a:cs typeface="Arial" panose="020B0604020202020204" pitchFamily="34" charset="0"/>
              </a:rPr>
              <a:t>Παράπονο από φυσικό πρόσωπο σχετικά με το μεγάλο αριθμό φωτογραφιών που έβγαλε εκτιμητής ακινήτων μετά από οδηγίες της Τράπεζας</a:t>
            </a:r>
          </a:p>
          <a:p>
            <a:pPr algn="just">
              <a:buFont typeface="Wingdings" panose="05000000000000000000" pitchFamily="2" charset="2"/>
              <a:buChar char="§"/>
            </a:pPr>
            <a:r>
              <a:rPr lang="el-GR" sz="2000" dirty="0">
                <a:latin typeface="Arial" panose="020B0604020202020204" pitchFamily="34" charset="0"/>
                <a:cs typeface="Arial" panose="020B0604020202020204" pitchFamily="34" charset="0"/>
              </a:rPr>
              <a:t>Επικοινωνία του Γραφείου μου με την Τράπεζα, ως ο Υπεύθυνος Επεξεργασίας και με το γραφείο εκτίμησης ακινήτων, ως ο Εκτελών την Επεξεργασία</a:t>
            </a:r>
          </a:p>
          <a:p>
            <a:pPr algn="just">
              <a:buFont typeface="Wingdings" panose="05000000000000000000" pitchFamily="2" charset="2"/>
              <a:buChar char="§"/>
            </a:pPr>
            <a:r>
              <a:rPr lang="el-GR" sz="2000" dirty="0">
                <a:latin typeface="Arial" panose="020B0604020202020204" pitchFamily="34" charset="0"/>
                <a:cs typeface="Arial" panose="020B0604020202020204" pitchFamily="34" charset="0"/>
              </a:rPr>
              <a:t>Αν είναι αναλογικός και αναγκαίος ο αριθμός των φωτογραφιών που θα παρθούν καθορίζεται από την κατάσταση του ακινήτου</a:t>
            </a:r>
            <a:endParaRPr lang="el-GR" dirty="0"/>
          </a:p>
        </p:txBody>
      </p:sp>
      <p:pic>
        <p:nvPicPr>
          <p:cNvPr id="8" name="Picture 7">
            <a:extLst>
              <a:ext uri="{FF2B5EF4-FFF2-40B4-BE49-F238E27FC236}">
                <a16:creationId xmlns:a16="http://schemas.microsoft.com/office/drawing/2014/main" id="{99375CED-DF85-4C50-110E-A936F2884976}"/>
              </a:ext>
            </a:extLst>
          </p:cNvPr>
          <p:cNvPicPr>
            <a:picLocks noChangeAspect="1"/>
          </p:cNvPicPr>
          <p:nvPr/>
        </p:nvPicPr>
        <p:blipFill>
          <a:blip r:embed="rId2"/>
          <a:stretch>
            <a:fillRect/>
          </a:stretch>
        </p:blipFill>
        <p:spPr>
          <a:xfrm>
            <a:off x="11212416" y="6025522"/>
            <a:ext cx="584391" cy="584391"/>
          </a:xfrm>
          <a:prstGeom prst="rect">
            <a:avLst/>
          </a:prstGeom>
        </p:spPr>
      </p:pic>
    </p:spTree>
    <p:extLst>
      <p:ext uri="{BB962C8B-B14F-4D97-AF65-F5344CB8AC3E}">
        <p14:creationId xmlns:p14="http://schemas.microsoft.com/office/powerpoint/2010/main" val="7634613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b="1" dirty="0">
                <a:solidFill>
                  <a:srgbClr val="2C60A0"/>
                </a:solidFill>
                <a:latin typeface="Arial" panose="020B0604020202020204" pitchFamily="34" charset="0"/>
                <a:cs typeface="Arial" panose="020B0604020202020204" pitchFamily="34" charset="0"/>
              </a:rPr>
              <a:t>Ερωτήματα που υποβλήθηκαν στο Γραφείο μου</a:t>
            </a:r>
            <a:endParaRPr lang="en-US" b="1" dirty="0">
              <a:solidFill>
                <a:srgbClr val="2C60A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just"/>
            <a:r>
              <a:rPr lang="el-GR" sz="2400" dirty="0">
                <a:latin typeface="Arial" panose="020B0604020202020204" pitchFamily="34" charset="0"/>
                <a:cs typeface="Arial" panose="020B0604020202020204" pitchFamily="34" charset="0"/>
              </a:rPr>
              <a:t>Μπορεί ο εκτιμητής να φωτογραφίσει φυσικά πρόσωπα ή προσωπικά αντικείμενα;</a:t>
            </a:r>
          </a:p>
          <a:p>
            <a:pPr marL="0" indent="0" algn="just">
              <a:buNone/>
            </a:pPr>
            <a:endParaRPr lang="el-GR" sz="2400" dirty="0">
              <a:latin typeface="Arial" panose="020B0604020202020204" pitchFamily="34" charset="0"/>
              <a:cs typeface="Arial" panose="020B0604020202020204" pitchFamily="34" charset="0"/>
            </a:endParaRPr>
          </a:p>
          <a:p>
            <a:pPr algn="just">
              <a:buFontTx/>
              <a:buChar char="-"/>
            </a:pPr>
            <a:r>
              <a:rPr lang="el-GR" sz="2400" dirty="0">
                <a:latin typeface="Arial" panose="020B0604020202020204" pitchFamily="34" charset="0"/>
                <a:cs typeface="Arial" panose="020B0604020202020204" pitchFamily="34" charset="0"/>
              </a:rPr>
              <a:t>Όχι. Μπορεί να φωτογραφίσει μόνο το κτίριο και όχι πρόσωπα και προσωπικά αντικείμενα.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17</a:t>
            </a:fld>
            <a:endParaRPr lang="en-US" dirty="0"/>
          </a:p>
        </p:txBody>
      </p:sp>
      <p:pic>
        <p:nvPicPr>
          <p:cNvPr id="5" name="Picture 4"/>
          <p:cNvPicPr>
            <a:picLocks noChangeAspect="1"/>
          </p:cNvPicPr>
          <p:nvPr/>
        </p:nvPicPr>
        <p:blipFill>
          <a:blip r:embed="rId2"/>
          <a:stretch>
            <a:fillRect/>
          </a:stretch>
        </p:blipFill>
        <p:spPr>
          <a:xfrm>
            <a:off x="11212416" y="6025522"/>
            <a:ext cx="584391" cy="584391"/>
          </a:xfrm>
          <a:prstGeom prst="rect">
            <a:avLst/>
          </a:prstGeom>
        </p:spPr>
      </p:pic>
    </p:spTree>
    <p:extLst>
      <p:ext uri="{BB962C8B-B14F-4D97-AF65-F5344CB8AC3E}">
        <p14:creationId xmlns:p14="http://schemas.microsoft.com/office/powerpoint/2010/main" val="35161855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787783"/>
            <a:ext cx="8915400" cy="5123440"/>
          </a:xfrm>
        </p:spPr>
        <p:txBody>
          <a:bodyPr>
            <a:noAutofit/>
          </a:bodyPr>
          <a:lstStyle/>
          <a:p>
            <a:pPr algn="just"/>
            <a:r>
              <a:rPr lang="el-GR" sz="2400" dirty="0">
                <a:latin typeface="Arial" panose="020B0604020202020204" pitchFamily="34" charset="0"/>
                <a:cs typeface="Arial" panose="020B0604020202020204" pitchFamily="34" charset="0"/>
              </a:rPr>
              <a:t>Μπορεί ο εκτιμητής να φωτογραφίζει με το προσωπικό του τηλέφωνο;</a:t>
            </a:r>
          </a:p>
          <a:p>
            <a:pPr algn="just">
              <a:buFontTx/>
              <a:buChar char="-"/>
            </a:pPr>
            <a:r>
              <a:rPr lang="el-GR" sz="2400" dirty="0">
                <a:latin typeface="Arial" panose="020B0604020202020204" pitchFamily="34" charset="0"/>
                <a:cs typeface="Arial" panose="020B0604020202020204" pitchFamily="34" charset="0"/>
              </a:rPr>
              <a:t>Εάν ο εκτιμητής ενεργεί από μόνος του (ιδιώτης, εγγεγραμμένο μέλος του ΕΤΕΚ) και δεν ανήκει στο προσωπικό μιας εταιρείας τότε μπορεί να χρησιμοποιεί συσκευή για τον σκοπό αυτό. Αν είναι η προσωπική του συσκευή θα πρέπει να λαμβάνει όλα τα απαραίτητα μέτρα ως ο υπεύθυνος επεξεργασίας.</a:t>
            </a:r>
          </a:p>
          <a:p>
            <a:pPr algn="just">
              <a:buFontTx/>
              <a:buChar char="-"/>
            </a:pPr>
            <a:r>
              <a:rPr lang="el-GR" sz="2400" dirty="0">
                <a:latin typeface="Arial" panose="020B0604020202020204" pitchFamily="34" charset="0"/>
                <a:cs typeface="Arial" panose="020B0604020202020204" pitchFamily="34" charset="0"/>
              </a:rPr>
              <a:t>Εάν είναι εργοδοτούμενος, τότε ο εργοδότης θα πρέπει να του παράσχει υπηρεσιακή συσκευή και όχι κατ’ ανάγκην τηλέφωνο για την διεκπεραίωση της δουλείας του.</a:t>
            </a:r>
            <a:endParaRPr lang="en-US"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18</a:t>
            </a:fld>
            <a:endParaRPr lang="en-US" dirty="0"/>
          </a:p>
        </p:txBody>
      </p:sp>
      <p:pic>
        <p:nvPicPr>
          <p:cNvPr id="5" name="Picture 4"/>
          <p:cNvPicPr>
            <a:picLocks noChangeAspect="1"/>
          </p:cNvPicPr>
          <p:nvPr/>
        </p:nvPicPr>
        <p:blipFill>
          <a:blip r:embed="rId2"/>
          <a:stretch>
            <a:fillRect/>
          </a:stretch>
        </p:blipFill>
        <p:spPr>
          <a:xfrm>
            <a:off x="11212416" y="6025522"/>
            <a:ext cx="584391" cy="584391"/>
          </a:xfrm>
          <a:prstGeom prst="rect">
            <a:avLst/>
          </a:prstGeom>
        </p:spPr>
      </p:pic>
    </p:spTree>
    <p:extLst>
      <p:ext uri="{BB962C8B-B14F-4D97-AF65-F5344CB8AC3E}">
        <p14:creationId xmlns:p14="http://schemas.microsoft.com/office/powerpoint/2010/main" val="33141871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E37D6E-1AB2-E434-7E3F-79769E962FA2}"/>
              </a:ext>
            </a:extLst>
          </p:cNvPr>
          <p:cNvSpPr>
            <a:spLocks noGrp="1"/>
          </p:cNvSpPr>
          <p:nvPr>
            <p:ph idx="1"/>
          </p:nvPr>
        </p:nvSpPr>
        <p:spPr>
          <a:xfrm>
            <a:off x="2547267" y="1152907"/>
            <a:ext cx="8182252" cy="3777622"/>
          </a:xfrm>
        </p:spPr>
        <p:txBody>
          <a:bodyPr/>
          <a:lstStyle/>
          <a:p>
            <a:pPr algn="just"/>
            <a:r>
              <a:rPr lang="el-GR" sz="2400" dirty="0">
                <a:latin typeface="Arial" panose="020B0604020202020204" pitchFamily="34" charset="0"/>
                <a:cs typeface="Arial" panose="020B0604020202020204" pitchFamily="34" charset="0"/>
              </a:rPr>
              <a:t>Μπορεί ο εκτιμητής να φωτογραφίσει πινακίδες αυτοκινήτου, εάν το αυτοκίνητο δεν περιλαμβάνεται στην εκτίμηση;</a:t>
            </a:r>
          </a:p>
          <a:p>
            <a:pPr algn="just">
              <a:buFontTx/>
              <a:buChar char="-"/>
            </a:pPr>
            <a:r>
              <a:rPr lang="el-GR" sz="2400" dirty="0">
                <a:latin typeface="Arial" panose="020B0604020202020204" pitchFamily="34" charset="0"/>
                <a:cs typeface="Arial" panose="020B0604020202020204" pitchFamily="34" charset="0"/>
              </a:rPr>
              <a:t>Όχι, δεν επιτρέπεται η φωτογράφιση πινακίδων αυτοκινήτου, εάν η εκτίμηση αφορά ακίνητη ιδιοκτησία.</a:t>
            </a:r>
          </a:p>
          <a:p>
            <a:endParaRPr lang="el-GR" dirty="0"/>
          </a:p>
        </p:txBody>
      </p:sp>
      <p:sp>
        <p:nvSpPr>
          <p:cNvPr id="4" name="Slide Number Placeholder 3">
            <a:extLst>
              <a:ext uri="{FF2B5EF4-FFF2-40B4-BE49-F238E27FC236}">
                <a16:creationId xmlns:a16="http://schemas.microsoft.com/office/drawing/2014/main" id="{D87BD21A-7072-0622-9DBD-46A54C24DE9D}"/>
              </a:ext>
            </a:extLst>
          </p:cNvPr>
          <p:cNvSpPr>
            <a:spLocks noGrp="1"/>
          </p:cNvSpPr>
          <p:nvPr>
            <p:ph type="sldNum" sz="quarter" idx="12"/>
          </p:nvPr>
        </p:nvSpPr>
        <p:spPr/>
        <p:txBody>
          <a:bodyPr/>
          <a:lstStyle/>
          <a:p>
            <a:fld id="{D57F1E4F-1CFF-5643-939E-217C01CDF565}" type="slidenum">
              <a:rPr lang="en-US" smtClean="0"/>
              <a:pPr/>
              <a:t>19</a:t>
            </a:fld>
            <a:endParaRPr lang="en-US" dirty="0"/>
          </a:p>
        </p:txBody>
      </p:sp>
      <p:pic>
        <p:nvPicPr>
          <p:cNvPr id="5" name="Picture 4">
            <a:extLst>
              <a:ext uri="{FF2B5EF4-FFF2-40B4-BE49-F238E27FC236}">
                <a16:creationId xmlns:a16="http://schemas.microsoft.com/office/drawing/2014/main" id="{CF89DCFE-DFF6-D365-9819-C1D637F5F761}"/>
              </a:ext>
            </a:extLst>
          </p:cNvPr>
          <p:cNvPicPr>
            <a:picLocks noChangeAspect="1"/>
          </p:cNvPicPr>
          <p:nvPr/>
        </p:nvPicPr>
        <p:blipFill>
          <a:blip r:embed="rId2"/>
          <a:stretch>
            <a:fillRect/>
          </a:stretch>
        </p:blipFill>
        <p:spPr>
          <a:xfrm>
            <a:off x="11212416" y="6025522"/>
            <a:ext cx="584391" cy="584391"/>
          </a:xfrm>
          <a:prstGeom prst="rect">
            <a:avLst/>
          </a:prstGeom>
        </p:spPr>
      </p:pic>
    </p:spTree>
    <p:extLst>
      <p:ext uri="{BB962C8B-B14F-4D97-AF65-F5344CB8AC3E}">
        <p14:creationId xmlns:p14="http://schemas.microsoft.com/office/powerpoint/2010/main" val="1675202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29899"/>
            <a:ext cx="8911687" cy="1280890"/>
          </a:xfrm>
        </p:spPr>
        <p:txBody>
          <a:bodyPr/>
          <a:lstStyle/>
          <a:p>
            <a:br>
              <a:rPr lang="el-GR" b="1" dirty="0">
                <a:solidFill>
                  <a:srgbClr val="23568E"/>
                </a:solidFill>
                <a:latin typeface="Arial" panose="020B0604020202020204" pitchFamily="34" charset="0"/>
                <a:cs typeface="Arial" panose="020B0604020202020204" pitchFamily="34" charset="0"/>
              </a:rPr>
            </a:br>
            <a:r>
              <a:rPr lang="el-GR" b="1" dirty="0">
                <a:solidFill>
                  <a:srgbClr val="23568E"/>
                </a:solidFill>
                <a:latin typeface="Arial" panose="020B0604020202020204" pitchFamily="34" charset="0"/>
                <a:cs typeface="Arial" panose="020B0604020202020204" pitchFamily="34" charset="0"/>
              </a:rPr>
              <a:t>Σκοπός της παρουσίασης</a:t>
            </a:r>
            <a:endParaRPr lang="en-US" b="1" dirty="0">
              <a:solidFill>
                <a:srgbClr val="23568E"/>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2072081"/>
            <a:ext cx="8915400" cy="1686187"/>
          </a:xfrm>
        </p:spPr>
        <p:txBody>
          <a:bodyPr>
            <a:normAutofit/>
          </a:bodyPr>
          <a:lstStyle/>
          <a:p>
            <a:pPr marL="0" indent="0" algn="just">
              <a:buNone/>
            </a:pPr>
            <a:r>
              <a:rPr lang="el-GR" sz="2400" dirty="0">
                <a:solidFill>
                  <a:schemeClr val="tx1"/>
                </a:solidFill>
                <a:latin typeface="Arial" panose="020B0604020202020204" pitchFamily="34" charset="0"/>
                <a:cs typeface="Arial" panose="020B0604020202020204" pitchFamily="34" charset="0"/>
              </a:rPr>
              <a:t>Στην παρουσίαση αυτή θα αναπτυχθούν θέματα που αφορούν στη συλλογή και επεξεργασία προσωπικών δεδομένων από τους εκτιμητές, ο ρόλος τους και η ευθύνη που υπέχουν</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a:t>
            </a:fld>
            <a:endParaRPr lang="en-US" dirty="0"/>
          </a:p>
        </p:txBody>
      </p:sp>
      <p:pic>
        <p:nvPicPr>
          <p:cNvPr id="5" name="Picture 4"/>
          <p:cNvPicPr>
            <a:picLocks noChangeAspect="1"/>
          </p:cNvPicPr>
          <p:nvPr/>
        </p:nvPicPr>
        <p:blipFill>
          <a:blip r:embed="rId2"/>
          <a:stretch>
            <a:fillRect/>
          </a:stretch>
        </p:blipFill>
        <p:spPr>
          <a:xfrm>
            <a:off x="11212416" y="6025522"/>
            <a:ext cx="584391" cy="584391"/>
          </a:xfrm>
          <a:prstGeom prst="rect">
            <a:avLst/>
          </a:prstGeom>
        </p:spPr>
      </p:pic>
    </p:spTree>
    <p:extLst>
      <p:ext uri="{BB962C8B-B14F-4D97-AF65-F5344CB8AC3E}">
        <p14:creationId xmlns:p14="http://schemas.microsoft.com/office/powerpoint/2010/main" val="41541885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solidFill>
                  <a:srgbClr val="23568E"/>
                </a:solidFill>
                <a:latin typeface="Arial" panose="020B0604020202020204" pitchFamily="34" charset="0"/>
                <a:cs typeface="Arial" panose="020B0604020202020204" pitchFamily="34" charset="0"/>
              </a:rPr>
              <a:t>Όραμα</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sz="2400" dirty="0">
                <a:solidFill>
                  <a:sysClr val="windowText" lastClr="000000"/>
                </a:solidFill>
                <a:latin typeface="Arial" panose="020B0604020202020204" pitchFamily="34" charset="0"/>
                <a:cs typeface="Arial" panose="020B0604020202020204" pitchFamily="34" charset="0"/>
              </a:rPr>
              <a:t>H </a:t>
            </a:r>
            <a:r>
              <a:rPr lang="el-GR" sz="2400" dirty="0">
                <a:solidFill>
                  <a:sysClr val="windowText" lastClr="000000"/>
                </a:solidFill>
                <a:latin typeface="Arial" panose="020B0604020202020204" pitchFamily="34" charset="0"/>
                <a:cs typeface="Arial" panose="020B0604020202020204" pitchFamily="34" charset="0"/>
              </a:rPr>
              <a:t>ενίσχυση της κουλτούρας προστασίας της ιδιωτικής ζωής και των δεδομένων προσωπικού χαρακτήρα</a:t>
            </a:r>
          </a:p>
          <a:p>
            <a:pPr marL="0" indent="0">
              <a:buNone/>
            </a:pPr>
            <a:endParaRPr lang="el-GR" sz="2000" dirty="0">
              <a:solidFill>
                <a:sysClr val="windowText" lastClr="00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20</a:t>
            </a:fld>
            <a:endParaRPr lang="en-US" dirty="0"/>
          </a:p>
        </p:txBody>
      </p:sp>
      <p:pic>
        <p:nvPicPr>
          <p:cNvPr id="5" name="Picture 4"/>
          <p:cNvPicPr>
            <a:picLocks noChangeAspect="1"/>
          </p:cNvPicPr>
          <p:nvPr/>
        </p:nvPicPr>
        <p:blipFill>
          <a:blip r:embed="rId2"/>
          <a:stretch>
            <a:fillRect/>
          </a:stretch>
        </p:blipFill>
        <p:spPr>
          <a:xfrm>
            <a:off x="11212416" y="6025522"/>
            <a:ext cx="584391" cy="584391"/>
          </a:xfrm>
          <a:prstGeom prst="rect">
            <a:avLst/>
          </a:prstGeom>
        </p:spPr>
      </p:pic>
    </p:spTree>
    <p:extLst>
      <p:ext uri="{BB962C8B-B14F-4D97-AF65-F5344CB8AC3E}">
        <p14:creationId xmlns:p14="http://schemas.microsoft.com/office/powerpoint/2010/main" val="20678351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l-GR" sz="3600" b="1" dirty="0">
                <a:solidFill>
                  <a:srgbClr val="2C60A0"/>
                </a:solidFill>
                <a:latin typeface="Arial" panose="020B0604020202020204" pitchFamily="34" charset="0"/>
                <a:cs typeface="Arial" panose="020B0604020202020204" pitchFamily="34" charset="0"/>
              </a:rPr>
              <a:t>Ευχαριστώ για την προσοχή σας!</a:t>
            </a:r>
            <a:endParaRPr lang="en-US" sz="3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21</a:t>
            </a:fld>
            <a:endParaRPr lang="en-US" dirty="0"/>
          </a:p>
        </p:txBody>
      </p:sp>
      <p:pic>
        <p:nvPicPr>
          <p:cNvPr id="5" name="Picture 4"/>
          <p:cNvPicPr>
            <a:picLocks noChangeAspect="1"/>
          </p:cNvPicPr>
          <p:nvPr/>
        </p:nvPicPr>
        <p:blipFill>
          <a:blip r:embed="rId2"/>
          <a:stretch>
            <a:fillRect/>
          </a:stretch>
        </p:blipFill>
        <p:spPr>
          <a:xfrm>
            <a:off x="11212416" y="6025522"/>
            <a:ext cx="584391" cy="584391"/>
          </a:xfrm>
          <a:prstGeom prst="rect">
            <a:avLst/>
          </a:prstGeom>
        </p:spPr>
      </p:pic>
    </p:spTree>
    <p:extLst>
      <p:ext uri="{BB962C8B-B14F-4D97-AF65-F5344CB8AC3E}">
        <p14:creationId xmlns:p14="http://schemas.microsoft.com/office/powerpoint/2010/main" val="15904737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947651"/>
            <a:ext cx="8915400" cy="4963571"/>
          </a:xfrm>
        </p:spPr>
        <p:txBody>
          <a:bodyPr>
            <a:normAutofit lnSpcReduction="10000"/>
          </a:bodyPr>
          <a:lstStyle/>
          <a:p>
            <a:pPr marL="0" indent="0">
              <a:buNone/>
            </a:pPr>
            <a:r>
              <a:rPr lang="el-GR" sz="2600" b="1" dirty="0">
                <a:solidFill>
                  <a:srgbClr val="2C60A0"/>
                </a:solidFill>
                <a:latin typeface="Arial" panose="020B0604020202020204" pitchFamily="34" charset="0"/>
                <a:cs typeface="Arial" panose="020B0604020202020204" pitchFamily="34" charset="0"/>
              </a:rPr>
              <a:t>Γραφείο Επιτρόπου Προστασίας</a:t>
            </a:r>
          </a:p>
          <a:p>
            <a:pPr marL="0" indent="0">
              <a:buNone/>
            </a:pPr>
            <a:r>
              <a:rPr lang="el-GR" sz="2600" b="1" dirty="0">
                <a:solidFill>
                  <a:srgbClr val="2C60A0"/>
                </a:solidFill>
                <a:latin typeface="Arial" panose="020B0604020202020204" pitchFamily="34" charset="0"/>
                <a:cs typeface="Arial" panose="020B0604020202020204" pitchFamily="34" charset="0"/>
              </a:rPr>
              <a:t>Δεδομένων Προσωπικού Χαρακτήρα</a:t>
            </a:r>
          </a:p>
          <a:p>
            <a:pPr marL="0" indent="0">
              <a:buNone/>
            </a:pPr>
            <a:endParaRPr lang="el-GR" sz="2600" dirty="0">
              <a:solidFill>
                <a:srgbClr val="2C60A0"/>
              </a:solidFill>
              <a:latin typeface="Arial" panose="020B0604020202020204" pitchFamily="34" charset="0"/>
              <a:cs typeface="Arial" panose="020B0604020202020204" pitchFamily="34" charset="0"/>
            </a:endParaRPr>
          </a:p>
          <a:p>
            <a:pPr marL="0" indent="0">
              <a:buNone/>
            </a:pPr>
            <a:r>
              <a:rPr lang="el-GR" sz="2600" dirty="0">
                <a:solidFill>
                  <a:srgbClr val="2C60A0"/>
                </a:solidFill>
                <a:latin typeface="Arial" panose="020B0604020202020204" pitchFamily="34" charset="0"/>
                <a:cs typeface="Arial" panose="020B0604020202020204" pitchFamily="34" charset="0"/>
              </a:rPr>
              <a:t>Ιάσονος 1, 1082 Λευκωσία</a:t>
            </a:r>
          </a:p>
          <a:p>
            <a:pPr marL="0" indent="0">
              <a:buNone/>
            </a:pPr>
            <a:r>
              <a:rPr lang="el-GR" sz="2600" dirty="0">
                <a:solidFill>
                  <a:srgbClr val="2C60A0"/>
                </a:solidFill>
                <a:latin typeface="Arial" panose="020B0604020202020204" pitchFamily="34" charset="0"/>
                <a:cs typeface="Arial" panose="020B0604020202020204" pitchFamily="34" charset="0"/>
              </a:rPr>
              <a:t>Τ.Θ. 23378, 1682 Λευκωσία</a:t>
            </a:r>
          </a:p>
          <a:p>
            <a:pPr marL="0" indent="0">
              <a:buNone/>
            </a:pPr>
            <a:endParaRPr lang="el-GR" sz="2600" dirty="0">
              <a:solidFill>
                <a:srgbClr val="2C60A0"/>
              </a:solidFill>
              <a:latin typeface="Arial" panose="020B0604020202020204" pitchFamily="34" charset="0"/>
              <a:cs typeface="Arial" panose="020B0604020202020204" pitchFamily="34" charset="0"/>
            </a:endParaRPr>
          </a:p>
          <a:p>
            <a:pPr marL="0" indent="0">
              <a:buNone/>
            </a:pPr>
            <a:r>
              <a:rPr lang="el-GR" sz="2600" dirty="0">
                <a:solidFill>
                  <a:srgbClr val="2C60A0"/>
                </a:solidFill>
                <a:latin typeface="Arial" panose="020B0604020202020204" pitchFamily="34" charset="0"/>
                <a:cs typeface="Arial" panose="020B0604020202020204" pitchFamily="34" charset="0"/>
              </a:rPr>
              <a:t>Τηλ.: 22818456, Φαξ: 22304565</a:t>
            </a:r>
          </a:p>
          <a:p>
            <a:pPr marL="0" indent="0">
              <a:buNone/>
            </a:pPr>
            <a:r>
              <a:rPr lang="el-GR" sz="2600" dirty="0">
                <a:solidFill>
                  <a:srgbClr val="2C60A0"/>
                </a:solidFill>
                <a:latin typeface="Arial" panose="020B0604020202020204" pitchFamily="34" charset="0"/>
                <a:cs typeface="Arial" panose="020B0604020202020204" pitchFamily="34" charset="0"/>
              </a:rPr>
              <a:t>E-mail: commissioner@dataprotection.gov.cy</a:t>
            </a:r>
          </a:p>
          <a:p>
            <a:pPr marL="0" indent="0">
              <a:buNone/>
            </a:pPr>
            <a:endParaRPr lang="el-GR" sz="2600" dirty="0">
              <a:solidFill>
                <a:srgbClr val="2C60A0"/>
              </a:solidFill>
              <a:latin typeface="Arial" panose="020B0604020202020204" pitchFamily="34" charset="0"/>
              <a:cs typeface="Arial" panose="020B0604020202020204" pitchFamily="34" charset="0"/>
            </a:endParaRPr>
          </a:p>
          <a:p>
            <a:pPr marL="0" indent="0">
              <a:buNone/>
            </a:pPr>
            <a:r>
              <a:rPr lang="el-GR" sz="2600" dirty="0">
                <a:solidFill>
                  <a:srgbClr val="2C60A0"/>
                </a:solidFill>
                <a:latin typeface="Arial" panose="020B0604020202020204" pitchFamily="34" charset="0"/>
                <a:cs typeface="Arial" panose="020B0604020202020204" pitchFamily="34" charset="0"/>
              </a:rPr>
              <a:t>www.dataprotection.gov.cy </a:t>
            </a:r>
          </a:p>
          <a:p>
            <a:endParaRPr lang="en-US" dirty="0"/>
          </a:p>
        </p:txBody>
      </p:sp>
      <p:pic>
        <p:nvPicPr>
          <p:cNvPr id="4" name="Picture 3"/>
          <p:cNvPicPr>
            <a:picLocks noChangeAspect="1"/>
          </p:cNvPicPr>
          <p:nvPr/>
        </p:nvPicPr>
        <p:blipFill>
          <a:blip r:embed="rId2"/>
          <a:stretch>
            <a:fillRect/>
          </a:stretch>
        </p:blipFill>
        <p:spPr>
          <a:xfrm>
            <a:off x="10326004" y="5212531"/>
            <a:ext cx="1397382" cy="1397382"/>
          </a:xfrm>
          <a:prstGeom prst="rect">
            <a:avLst/>
          </a:prstGeom>
        </p:spPr>
      </p:pic>
      <p:sp>
        <p:nvSpPr>
          <p:cNvPr id="5" name="Slide Number Placeholder 4"/>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1474883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solidFill>
                  <a:srgbClr val="23568E"/>
                </a:solidFill>
                <a:latin typeface="Arial" panose="020B0604020202020204" pitchFamily="34" charset="0"/>
                <a:cs typeface="Arial" panose="020B0604020202020204" pitchFamily="34" charset="0"/>
              </a:rPr>
              <a:t>Νομικό πλαίσιο</a:t>
            </a:r>
            <a:endParaRPr lang="en-US" b="1" dirty="0">
              <a:solidFill>
                <a:srgbClr val="23568E"/>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1612669"/>
            <a:ext cx="8915400" cy="3831785"/>
          </a:xfrm>
        </p:spPr>
        <p:txBody>
          <a:bodyPr>
            <a:noAutofit/>
          </a:bodyPr>
          <a:lstStyle/>
          <a:p>
            <a:pPr algn="just">
              <a:spcAft>
                <a:spcPts val="600"/>
              </a:spcAft>
            </a:pPr>
            <a:r>
              <a:rPr lang="el-GR" sz="2000" dirty="0">
                <a:solidFill>
                  <a:schemeClr val="tx1"/>
                </a:solidFill>
                <a:latin typeface="Arial" panose="020B0604020202020204" pitchFamily="34" charset="0"/>
                <a:cs typeface="Arial" panose="020B0604020202020204" pitchFamily="34" charset="0"/>
              </a:rPr>
              <a:t>Ο Κανονισμός (ΕΕ) 2016/679 του Ευρωπαϊκού Κοινοβουλίου και του Συμβουλίου της 27ης Απριλίου 2016 για την προστασία των φυσικών προσώπων έναντι της επεξεργασίας των δεδομένων προσωπικού χαρακτήρα και για την ελεύθερη κυκλοφορία των δεδομένων αυτών, Γενικός Κανονισμός για την Προστασία Δεδομένων</a:t>
            </a:r>
          </a:p>
          <a:p>
            <a:pPr algn="just">
              <a:spcAft>
                <a:spcPts val="600"/>
              </a:spcAft>
            </a:pPr>
            <a:r>
              <a:rPr lang="el-GR" sz="2000" dirty="0">
                <a:solidFill>
                  <a:schemeClr val="tx1"/>
                </a:solidFill>
                <a:latin typeface="Arial" panose="020B0604020202020204" pitchFamily="34" charset="0"/>
                <a:cs typeface="Arial" panose="020B0604020202020204" pitchFamily="34" charset="0"/>
              </a:rPr>
              <a:t>Ο περί της Προστασίας των Φυσικών Προσώπων Έναντι την Επεξεργασία των Δεδομένων Προσωπικού Χαρακτήρα και της Ελεύθερης Κυκλοφορίας των Δεδομένων αυτών Νόμος του 2018 (Ν.125(Ι)/2018) </a:t>
            </a:r>
          </a:p>
          <a:p>
            <a:pPr algn="just"/>
            <a:r>
              <a:rPr lang="el-GR" sz="2000" dirty="0">
                <a:solidFill>
                  <a:schemeClr val="tx1"/>
                </a:solidFill>
                <a:latin typeface="Arial" panose="020B0604020202020204" pitchFamily="34" charset="0"/>
                <a:cs typeface="Arial" panose="020B0604020202020204" pitchFamily="34" charset="0"/>
              </a:rPr>
              <a:t>Ο περί Επιστημονικού</a:t>
            </a:r>
            <a:r>
              <a:rPr lang="el-GR" sz="2000" i="0" dirty="0">
                <a:solidFill>
                  <a:schemeClr val="tx1"/>
                </a:solidFill>
                <a:effectLst/>
                <a:latin typeface="Arial" panose="020B0604020202020204" pitchFamily="34" charset="0"/>
                <a:cs typeface="Arial" panose="020B0604020202020204" pitchFamily="34" charset="0"/>
              </a:rPr>
              <a:t> Τεχνικού Επιμελητηρίου Κύπρου Νόμος του 1990 (224/1990), </a:t>
            </a:r>
            <a:r>
              <a:rPr lang="el-GR" sz="2000" i="0" dirty="0">
                <a:solidFill>
                  <a:srgbClr val="000000"/>
                </a:solidFill>
                <a:effectLst/>
                <a:latin typeface="Arial" panose="020B0604020202020204" pitchFamily="34" charset="0"/>
                <a:cs typeface="Arial" panose="020B0604020202020204" pitchFamily="34" charset="0"/>
              </a:rPr>
              <a:t>ως τροποποιείται</a:t>
            </a:r>
            <a:endParaRPr lang="el-GR" sz="2000" i="0" dirty="0">
              <a:solidFill>
                <a:schemeClr val="tx1"/>
              </a:solidFill>
              <a:effectLst/>
              <a:latin typeface="Arial" panose="020B0604020202020204" pitchFamily="34" charset="0"/>
              <a:cs typeface="Arial" panose="020B0604020202020204" pitchFamily="34" charset="0"/>
            </a:endParaRPr>
          </a:p>
          <a:p>
            <a:pPr marL="0" indent="0" algn="just">
              <a:buNone/>
            </a:pPr>
            <a:endParaRPr lang="el-GR" sz="2000" dirty="0">
              <a:solidFill>
                <a:schemeClr val="tx1"/>
              </a:solidFill>
              <a:latin typeface="Arial" panose="020B0604020202020204" pitchFamily="34" charset="0"/>
              <a:cs typeface="Arial" panose="020B0604020202020204" pitchFamily="34" charset="0"/>
            </a:endParaRPr>
          </a:p>
          <a:p>
            <a:pPr marL="0" indent="0" algn="just">
              <a:buNone/>
            </a:pPr>
            <a:endParaRPr lang="el-GR" sz="2400" dirty="0">
              <a:latin typeface="Arial" panose="020B0604020202020204" pitchFamily="34" charset="0"/>
              <a:cs typeface="Arial" panose="020B0604020202020204" pitchFamily="34" charset="0"/>
            </a:endParaRPr>
          </a:p>
          <a:p>
            <a:pPr algn="just"/>
            <a:endParaRPr lang="el-GR"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3</a:t>
            </a:fld>
            <a:endParaRPr lang="en-US" dirty="0"/>
          </a:p>
        </p:txBody>
      </p:sp>
      <p:pic>
        <p:nvPicPr>
          <p:cNvPr id="5" name="Picture 4"/>
          <p:cNvPicPr>
            <a:picLocks noChangeAspect="1"/>
          </p:cNvPicPr>
          <p:nvPr/>
        </p:nvPicPr>
        <p:blipFill>
          <a:blip r:embed="rId2"/>
          <a:stretch>
            <a:fillRect/>
          </a:stretch>
        </p:blipFill>
        <p:spPr>
          <a:xfrm>
            <a:off x="11212416" y="6025522"/>
            <a:ext cx="584391" cy="584391"/>
          </a:xfrm>
          <a:prstGeom prst="rect">
            <a:avLst/>
          </a:prstGeom>
        </p:spPr>
      </p:pic>
    </p:spTree>
    <p:extLst>
      <p:ext uri="{BB962C8B-B14F-4D97-AF65-F5344CB8AC3E}">
        <p14:creationId xmlns:p14="http://schemas.microsoft.com/office/powerpoint/2010/main" val="1185431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01" y="624110"/>
            <a:ext cx="9380912" cy="1280890"/>
          </a:xfrm>
        </p:spPr>
        <p:txBody>
          <a:bodyPr>
            <a:normAutofit/>
          </a:bodyPr>
          <a:lstStyle/>
          <a:p>
            <a:r>
              <a:rPr lang="el-GR" b="1" dirty="0">
                <a:solidFill>
                  <a:srgbClr val="23568E"/>
                </a:solidFill>
                <a:latin typeface="Arial" panose="020B0604020202020204" pitchFamily="34" charset="0"/>
                <a:cs typeface="Arial" panose="020B0604020202020204" pitchFamily="34" charset="0"/>
              </a:rPr>
              <a:t>Βασικές έννοιες</a:t>
            </a:r>
            <a:endParaRPr lang="en-US" b="1" dirty="0">
              <a:solidFill>
                <a:srgbClr val="23568E"/>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123701" y="1669409"/>
            <a:ext cx="8911686" cy="3783740"/>
          </a:xfrm>
        </p:spPr>
        <p:txBody>
          <a:bodyPr>
            <a:normAutofit/>
          </a:bodyPr>
          <a:lstStyle/>
          <a:p>
            <a:pPr algn="just"/>
            <a:r>
              <a:rPr lang="el-GR" sz="2400" b="1" dirty="0">
                <a:solidFill>
                  <a:srgbClr val="23568E"/>
                </a:solidFill>
                <a:latin typeface="Arial" panose="020B0604020202020204" pitchFamily="34" charset="0"/>
                <a:cs typeface="Arial" panose="020B0604020202020204" pitchFamily="34" charset="0"/>
              </a:rPr>
              <a:t>Δεδομένα προσωπικού χαρακτήρα</a:t>
            </a:r>
            <a:r>
              <a:rPr lang="el-GR" sz="2400" dirty="0">
                <a:solidFill>
                  <a:srgbClr val="23568E"/>
                </a:solidFill>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κάθε πληροφορία που άμεσα ή έμμεσα ταυτοποιεί ή μπορεί να ταυτοποιήσει ένα φυσικό πρόσωπο εν ζωή («</a:t>
            </a:r>
            <a:r>
              <a:rPr lang="el-GR" sz="2400" dirty="0">
                <a:solidFill>
                  <a:srgbClr val="23568E"/>
                </a:solidFill>
                <a:latin typeface="Arial" panose="020B0604020202020204" pitchFamily="34" charset="0"/>
                <a:cs typeface="Arial" panose="020B0604020202020204" pitchFamily="34" charset="0"/>
              </a:rPr>
              <a:t>υποκείμενο των δεδομένων</a:t>
            </a:r>
            <a:r>
              <a:rPr lang="el-GR" sz="2400" dirty="0">
                <a:latin typeface="Arial" panose="020B0604020202020204" pitchFamily="34" charset="0"/>
                <a:cs typeface="Arial" panose="020B0604020202020204" pitchFamily="34" charset="0"/>
              </a:rPr>
              <a:t>») </a:t>
            </a:r>
          </a:p>
          <a:p>
            <a:pPr marL="0" indent="0" algn="just">
              <a:buNone/>
            </a:pPr>
            <a:r>
              <a:rPr lang="el-GR" sz="2400" dirty="0">
                <a:latin typeface="Arial" panose="020B0604020202020204" pitchFamily="34" charset="0"/>
                <a:cs typeface="Arial" panose="020B0604020202020204" pitchFamily="34" charset="0"/>
              </a:rPr>
              <a:t>    </a:t>
            </a:r>
          </a:p>
          <a:p>
            <a:pPr algn="just"/>
            <a:r>
              <a:rPr lang="el-GR" sz="2400" b="1" dirty="0">
                <a:solidFill>
                  <a:srgbClr val="23568E"/>
                </a:solidFill>
                <a:latin typeface="Arial" panose="020B0604020202020204" pitchFamily="34" charset="0"/>
                <a:cs typeface="Arial" panose="020B0604020202020204" pitchFamily="34" charset="0"/>
              </a:rPr>
              <a:t>Ειδικές κατηγορίες δεδομένων</a:t>
            </a:r>
            <a:r>
              <a:rPr lang="el-GR" sz="2400" dirty="0">
                <a:latin typeface="Arial" panose="020B0604020202020204" pitchFamily="34" charset="0"/>
                <a:cs typeface="Arial" panose="020B0604020202020204" pitchFamily="34" charset="0"/>
              </a:rPr>
              <a:t>: δεδομένα που αφορούν στη φυλετική/εθνοτική καταγωγή, γενετικά/βιομετρικά δεδομένα, δεδομένα υγείας, γενετήσιο προσανατολισμό, πολιτικά φρονήματα, θρησκευτικές/πολιτικές πεποιθήσεις</a:t>
            </a:r>
            <a:endParaRPr lang="en-US" sz="20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a:t>
            </a:fld>
            <a:endParaRPr lang="en-US" dirty="0"/>
          </a:p>
        </p:txBody>
      </p:sp>
      <p:pic>
        <p:nvPicPr>
          <p:cNvPr id="5" name="Picture 4"/>
          <p:cNvPicPr>
            <a:picLocks noChangeAspect="1"/>
          </p:cNvPicPr>
          <p:nvPr/>
        </p:nvPicPr>
        <p:blipFill>
          <a:blip r:embed="rId2"/>
          <a:stretch>
            <a:fillRect/>
          </a:stretch>
        </p:blipFill>
        <p:spPr>
          <a:xfrm>
            <a:off x="11212416" y="6025522"/>
            <a:ext cx="584391" cy="584391"/>
          </a:xfrm>
          <a:prstGeom prst="rect">
            <a:avLst/>
          </a:prstGeom>
        </p:spPr>
      </p:pic>
    </p:spTree>
    <p:extLst>
      <p:ext uri="{BB962C8B-B14F-4D97-AF65-F5344CB8AC3E}">
        <p14:creationId xmlns:p14="http://schemas.microsoft.com/office/powerpoint/2010/main" val="3987258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75026E-A780-CBD2-C30F-49679029AC5B}"/>
              </a:ext>
            </a:extLst>
          </p:cNvPr>
          <p:cNvSpPr>
            <a:spLocks noGrp="1"/>
          </p:cNvSpPr>
          <p:nvPr>
            <p:ph idx="1"/>
          </p:nvPr>
        </p:nvSpPr>
        <p:spPr/>
        <p:txBody>
          <a:bodyPr/>
          <a:lstStyle/>
          <a:p>
            <a:pPr algn="just"/>
            <a:r>
              <a:rPr lang="el-GR" sz="2400" b="1" dirty="0">
                <a:solidFill>
                  <a:srgbClr val="23568E"/>
                </a:solidFill>
                <a:latin typeface="Arial" panose="020B0604020202020204" pitchFamily="34" charset="0"/>
                <a:cs typeface="Arial" panose="020B0604020202020204" pitchFamily="34" charset="0"/>
              </a:rPr>
              <a:t>Επεξεργασία: </a:t>
            </a:r>
            <a:r>
              <a:rPr lang="el-GR" sz="2400" dirty="0">
                <a:latin typeface="Arial" panose="020B0604020202020204" pitchFamily="34" charset="0"/>
                <a:cs typeface="Arial" panose="020B0604020202020204" pitchFamily="34" charset="0"/>
              </a:rPr>
              <a:t>κάθε πράξη ή σειρά πράξεων που πραγματοποιείται με ή χωρίς τη χρήση αυτοματοποιημένων μέσων, σε δεδομένα ή σε σύνολα δεδομένων προσωπικού χαρακτήρα, όπως η συλλογή, η καταχώριση, η αποθήκευση, η διαγραφή, η κοινολόγηση με διαβίβαση κτλ. </a:t>
            </a:r>
          </a:p>
          <a:p>
            <a:endParaRPr lang="el-GR" dirty="0"/>
          </a:p>
        </p:txBody>
      </p:sp>
      <p:sp>
        <p:nvSpPr>
          <p:cNvPr id="4" name="Slide Number Placeholder 3">
            <a:extLst>
              <a:ext uri="{FF2B5EF4-FFF2-40B4-BE49-F238E27FC236}">
                <a16:creationId xmlns:a16="http://schemas.microsoft.com/office/drawing/2014/main" id="{61D81978-68B9-DB04-F6B0-602858C8A74D}"/>
              </a:ext>
            </a:extLst>
          </p:cNvPr>
          <p:cNvSpPr>
            <a:spLocks noGrp="1"/>
          </p:cNvSpPr>
          <p:nvPr>
            <p:ph type="sldNum" sz="quarter" idx="12"/>
          </p:nvPr>
        </p:nvSpPr>
        <p:spPr/>
        <p:txBody>
          <a:bodyPr/>
          <a:lstStyle/>
          <a:p>
            <a:fld id="{D57F1E4F-1CFF-5643-939E-217C01CDF565}" type="slidenum">
              <a:rPr lang="en-US" smtClean="0"/>
              <a:pPr/>
              <a:t>5</a:t>
            </a:fld>
            <a:endParaRPr lang="en-US" dirty="0"/>
          </a:p>
        </p:txBody>
      </p:sp>
      <p:pic>
        <p:nvPicPr>
          <p:cNvPr id="5" name="Picture 4">
            <a:extLst>
              <a:ext uri="{FF2B5EF4-FFF2-40B4-BE49-F238E27FC236}">
                <a16:creationId xmlns:a16="http://schemas.microsoft.com/office/drawing/2014/main" id="{4529E36A-29B9-413D-EDD7-812B9771BFD4}"/>
              </a:ext>
            </a:extLst>
          </p:cNvPr>
          <p:cNvPicPr>
            <a:picLocks noChangeAspect="1"/>
          </p:cNvPicPr>
          <p:nvPr/>
        </p:nvPicPr>
        <p:blipFill>
          <a:blip r:embed="rId2"/>
          <a:stretch>
            <a:fillRect/>
          </a:stretch>
        </p:blipFill>
        <p:spPr>
          <a:xfrm>
            <a:off x="11212416" y="6025522"/>
            <a:ext cx="584391" cy="584391"/>
          </a:xfrm>
          <a:prstGeom prst="rect">
            <a:avLst/>
          </a:prstGeom>
        </p:spPr>
      </p:pic>
    </p:spTree>
    <p:extLst>
      <p:ext uri="{BB962C8B-B14F-4D97-AF65-F5344CB8AC3E}">
        <p14:creationId xmlns:p14="http://schemas.microsoft.com/office/powerpoint/2010/main" val="3300254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F52A4C-2FDA-7A2F-3310-525D4798C509}"/>
              </a:ext>
            </a:extLst>
          </p:cNvPr>
          <p:cNvSpPr>
            <a:spLocks noGrp="1"/>
          </p:cNvSpPr>
          <p:nvPr>
            <p:ph idx="1"/>
          </p:nvPr>
        </p:nvSpPr>
        <p:spPr>
          <a:xfrm>
            <a:off x="2589212" y="1152907"/>
            <a:ext cx="8450090" cy="4758315"/>
          </a:xfrm>
        </p:spPr>
        <p:txBody>
          <a:bodyPr/>
          <a:lstStyle/>
          <a:p>
            <a:pPr algn="just"/>
            <a:r>
              <a:rPr lang="el-GR" sz="2400" b="1" dirty="0">
                <a:solidFill>
                  <a:srgbClr val="23568E"/>
                </a:solidFill>
                <a:latin typeface="Arial" panose="020B0604020202020204" pitchFamily="34" charset="0"/>
                <a:cs typeface="Arial" panose="020B0604020202020204" pitchFamily="34" charset="0"/>
              </a:rPr>
              <a:t>Υπεύθυνος επεξεργασίας</a:t>
            </a:r>
            <a:r>
              <a:rPr lang="el-GR" sz="2400" dirty="0">
                <a:solidFill>
                  <a:srgbClr val="23568E"/>
                </a:solidFill>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το φυσικό ή νομικό πρόσωπο, η δημόσια αρχή, η υπηρεσία ή άλλος φορέας που, μόνα τους ή από κοινού με άλλα, καθορίζουν τους σκοπούς και τον τρόπο επεξεργασίας των δεδομένων προσωπικού χαρακτήρα </a:t>
            </a:r>
          </a:p>
          <a:p>
            <a:pPr marL="0" indent="0" algn="just">
              <a:buNone/>
            </a:pPr>
            <a:endParaRPr lang="en-US" sz="2400" dirty="0">
              <a:latin typeface="Arial" panose="020B0604020202020204" pitchFamily="34" charset="0"/>
              <a:cs typeface="Arial" panose="020B0604020202020204" pitchFamily="34" charset="0"/>
            </a:endParaRPr>
          </a:p>
          <a:p>
            <a:pPr algn="just"/>
            <a:r>
              <a:rPr lang="el-GR" sz="2400" b="1" dirty="0">
                <a:solidFill>
                  <a:srgbClr val="23568E"/>
                </a:solidFill>
                <a:latin typeface="Arial" panose="020B0604020202020204" pitchFamily="34" charset="0"/>
                <a:cs typeface="Arial" panose="020B0604020202020204" pitchFamily="34" charset="0"/>
              </a:rPr>
              <a:t>Εκτελών την επεξεργασία</a:t>
            </a:r>
            <a:r>
              <a:rPr lang="el-GR" sz="2400" dirty="0">
                <a:solidFill>
                  <a:srgbClr val="23568E"/>
                </a:solidFill>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το φυσικό ή νομικό πρόσωπο, η δημόσια αρχή, η υπηρεσία ή άλλος φορέας που επεξεργάζεται δεδομένα προσωπικού χαρακτήρα για λογαριασμό του υπευθύνου επεξεργασίας</a:t>
            </a:r>
          </a:p>
          <a:p>
            <a:endParaRPr lang="el-GR" dirty="0"/>
          </a:p>
        </p:txBody>
      </p:sp>
      <p:sp>
        <p:nvSpPr>
          <p:cNvPr id="4" name="Slide Number Placeholder 3">
            <a:extLst>
              <a:ext uri="{FF2B5EF4-FFF2-40B4-BE49-F238E27FC236}">
                <a16:creationId xmlns:a16="http://schemas.microsoft.com/office/drawing/2014/main" id="{4E2BE148-B61F-BC65-70B4-1132B04FA687}"/>
              </a:ext>
            </a:extLst>
          </p:cNvPr>
          <p:cNvSpPr>
            <a:spLocks noGrp="1"/>
          </p:cNvSpPr>
          <p:nvPr>
            <p:ph type="sldNum" sz="quarter" idx="12"/>
          </p:nvPr>
        </p:nvSpPr>
        <p:spPr/>
        <p:txBody>
          <a:bodyPr/>
          <a:lstStyle/>
          <a:p>
            <a:fld id="{D57F1E4F-1CFF-5643-939E-217C01CDF565}" type="slidenum">
              <a:rPr lang="en-US" smtClean="0"/>
              <a:pPr/>
              <a:t>6</a:t>
            </a:fld>
            <a:endParaRPr lang="en-US" dirty="0"/>
          </a:p>
        </p:txBody>
      </p:sp>
      <p:pic>
        <p:nvPicPr>
          <p:cNvPr id="5" name="Picture 4">
            <a:extLst>
              <a:ext uri="{FF2B5EF4-FFF2-40B4-BE49-F238E27FC236}">
                <a16:creationId xmlns:a16="http://schemas.microsoft.com/office/drawing/2014/main" id="{351CA1DE-2027-C693-0135-207379D54C29}"/>
              </a:ext>
            </a:extLst>
          </p:cNvPr>
          <p:cNvPicPr>
            <a:picLocks noChangeAspect="1"/>
          </p:cNvPicPr>
          <p:nvPr/>
        </p:nvPicPr>
        <p:blipFill>
          <a:blip r:embed="rId2"/>
          <a:stretch>
            <a:fillRect/>
          </a:stretch>
        </p:blipFill>
        <p:spPr>
          <a:xfrm>
            <a:off x="11212416" y="6025522"/>
            <a:ext cx="584391" cy="584391"/>
          </a:xfrm>
          <a:prstGeom prst="rect">
            <a:avLst/>
          </a:prstGeom>
        </p:spPr>
      </p:pic>
    </p:spTree>
    <p:extLst>
      <p:ext uri="{BB962C8B-B14F-4D97-AF65-F5344CB8AC3E}">
        <p14:creationId xmlns:p14="http://schemas.microsoft.com/office/powerpoint/2010/main" val="2651007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0729" y="624110"/>
            <a:ext cx="8911687" cy="1280890"/>
          </a:xfrm>
        </p:spPr>
        <p:txBody>
          <a:bodyPr>
            <a:normAutofit fontScale="90000"/>
          </a:bodyPr>
          <a:lstStyle/>
          <a:p>
            <a:br>
              <a:rPr lang="el-GR" sz="1800" b="0" i="0" u="none" strike="noStrike" baseline="0" dirty="0">
                <a:solidFill>
                  <a:srgbClr val="000000"/>
                </a:solidFill>
                <a:latin typeface="Tahoma" panose="020B0604030504040204" pitchFamily="34" charset="0"/>
              </a:rPr>
            </a:br>
            <a:r>
              <a:rPr lang="el-GR" sz="4000" b="1" i="0" u="none" strike="noStrike" baseline="0" dirty="0">
                <a:solidFill>
                  <a:srgbClr val="2C60A0"/>
                </a:solidFill>
                <a:latin typeface="Arial" panose="020B0604020202020204" pitchFamily="34" charset="0"/>
                <a:cs typeface="Arial" panose="020B0604020202020204" pitchFamily="34" charset="0"/>
              </a:rPr>
              <a:t>Πότε έχει το ρόλο του </a:t>
            </a:r>
            <a:r>
              <a:rPr lang="el-GR" sz="4000" b="1" dirty="0">
                <a:solidFill>
                  <a:srgbClr val="2C60A0"/>
                </a:solidFill>
                <a:latin typeface="Arial" panose="020B0604020202020204" pitchFamily="34" charset="0"/>
                <a:cs typeface="Arial" panose="020B0604020202020204" pitchFamily="34" charset="0"/>
              </a:rPr>
              <a:t>Υπεύθυνου Επεξεργασίας ο εκτιμητής;</a:t>
            </a:r>
            <a:endParaRPr lang="en-US" sz="4000" b="1" dirty="0">
              <a:solidFill>
                <a:srgbClr val="2C60A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422957" y="2076450"/>
            <a:ext cx="8915400" cy="3949072"/>
          </a:xfrm>
        </p:spPr>
        <p:txBody>
          <a:bodyPr>
            <a:normAutofit/>
          </a:bodyPr>
          <a:lstStyle/>
          <a:p>
            <a:pPr marL="0" indent="0">
              <a:buNone/>
            </a:pPr>
            <a:endParaRPr lang="el-GR" sz="1800" b="0" i="0" u="none" strike="noStrike" baseline="0" dirty="0">
              <a:latin typeface="Tahoma" panose="020B0604030504040204" pitchFamily="34" charset="0"/>
            </a:endParaRPr>
          </a:p>
          <a:p>
            <a:pPr algn="just"/>
            <a:r>
              <a:rPr lang="el-GR" sz="2400" dirty="0">
                <a:solidFill>
                  <a:schemeClr val="tx1"/>
                </a:solidFill>
                <a:latin typeface="Arial" panose="020B0604020202020204" pitchFamily="34" charset="0"/>
                <a:cs typeface="Arial" panose="020B0604020202020204" pitchFamily="34" charset="0"/>
              </a:rPr>
              <a:t>Όταν</a:t>
            </a:r>
            <a:r>
              <a:rPr lang="el-GR" sz="2400" b="0" i="0" u="none" strike="noStrike" baseline="0" dirty="0">
                <a:solidFill>
                  <a:schemeClr val="tx1"/>
                </a:solidFill>
                <a:latin typeface="Arial" panose="020B0604020202020204" pitchFamily="34" charset="0"/>
                <a:cs typeface="Arial" panose="020B0604020202020204" pitchFamily="34" charset="0"/>
              </a:rPr>
              <a:t> φυσικό πρόσωπο του αναθέτει απευθείας την εκτίμηση ακίνητης ιδιοκτησίας του</a:t>
            </a:r>
          </a:p>
          <a:p>
            <a:pPr marL="0" indent="0" algn="just">
              <a:buNone/>
            </a:pPr>
            <a:endParaRPr lang="en-US" sz="2400" dirty="0">
              <a:solidFill>
                <a:schemeClr val="tx1"/>
              </a:solidFill>
              <a:latin typeface="Arial" panose="020B0604020202020204" pitchFamily="34" charset="0"/>
              <a:cs typeface="Arial" panose="020B0604020202020204" pitchFamily="34" charset="0"/>
            </a:endParaRPr>
          </a:p>
          <a:p>
            <a:pPr algn="just"/>
            <a:r>
              <a:rPr lang="el-GR" sz="2400" dirty="0">
                <a:solidFill>
                  <a:schemeClr val="tx1"/>
                </a:solidFill>
                <a:latin typeface="Arial" panose="020B0604020202020204" pitchFamily="34" charset="0"/>
                <a:cs typeface="Arial" panose="020B0604020202020204" pitchFamily="34" charset="0"/>
              </a:rPr>
              <a:t>Όταν</a:t>
            </a:r>
            <a:r>
              <a:rPr lang="el-GR" sz="2400" b="0" i="0" u="none" strike="noStrike" baseline="0" dirty="0">
                <a:solidFill>
                  <a:schemeClr val="tx1"/>
                </a:solidFill>
                <a:latin typeface="Arial" panose="020B0604020202020204" pitchFamily="34" charset="0"/>
                <a:cs typeface="Arial" panose="020B0604020202020204" pitchFamily="34" charset="0"/>
              </a:rPr>
              <a:t> μετά την ολοκλήρωση </a:t>
            </a:r>
            <a:r>
              <a:rPr lang="el-GR" sz="2400" dirty="0">
                <a:solidFill>
                  <a:schemeClr val="tx1"/>
                </a:solidFill>
                <a:latin typeface="Arial" panose="020B0604020202020204" pitchFamily="34" charset="0"/>
                <a:cs typeface="Arial" panose="020B0604020202020204" pitchFamily="34" charset="0"/>
              </a:rPr>
              <a:t>σύμβασης</a:t>
            </a:r>
            <a:r>
              <a:rPr lang="el-GR" sz="2400" b="0" i="0" u="none" strike="noStrike" baseline="0" dirty="0">
                <a:solidFill>
                  <a:schemeClr val="tx1"/>
                </a:solidFill>
                <a:latin typeface="Arial" panose="020B0604020202020204" pitchFamily="34" charset="0"/>
                <a:cs typeface="Arial" panose="020B0604020202020204" pitchFamily="34" charset="0"/>
              </a:rPr>
              <a:t> διατηρεί ο ίδιος τα στοιχεία που αφορούν στις εκθέσεις εκτιμήσεων για συγκεκριμένο χρονικό διάστημα για να εκπληρώσει δικές του έννομες υποχρεώσεις </a:t>
            </a:r>
          </a:p>
          <a:p>
            <a:pPr marL="0" indent="0" algn="just">
              <a:buNone/>
            </a:pPr>
            <a:endParaRPr lang="el-GR" sz="2400" b="0" i="0" u="none" strike="noStrike" baseline="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7</a:t>
            </a:fld>
            <a:endParaRPr lang="en-US" dirty="0"/>
          </a:p>
        </p:txBody>
      </p:sp>
      <p:pic>
        <p:nvPicPr>
          <p:cNvPr id="5" name="Picture 4"/>
          <p:cNvPicPr>
            <a:picLocks noChangeAspect="1"/>
          </p:cNvPicPr>
          <p:nvPr/>
        </p:nvPicPr>
        <p:blipFill>
          <a:blip r:embed="rId2"/>
          <a:stretch>
            <a:fillRect/>
          </a:stretch>
        </p:blipFill>
        <p:spPr>
          <a:xfrm>
            <a:off x="11212416" y="6025522"/>
            <a:ext cx="584391" cy="584391"/>
          </a:xfrm>
          <a:prstGeom prst="rect">
            <a:avLst/>
          </a:prstGeom>
        </p:spPr>
      </p:pic>
    </p:spTree>
    <p:extLst>
      <p:ext uri="{BB962C8B-B14F-4D97-AF65-F5344CB8AC3E}">
        <p14:creationId xmlns:p14="http://schemas.microsoft.com/office/powerpoint/2010/main" val="4010152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3" y="1"/>
            <a:ext cx="8915400" cy="1878676"/>
          </a:xfrm>
        </p:spPr>
        <p:txBody>
          <a:bodyPr>
            <a:normAutofit/>
          </a:bodyPr>
          <a:lstStyle/>
          <a:p>
            <a:br>
              <a:rPr lang="el-GR" dirty="0">
                <a:latin typeface="Arial" panose="020B0604020202020204" pitchFamily="34" charset="0"/>
                <a:cs typeface="Arial" panose="020B0604020202020204" pitchFamily="34" charset="0"/>
              </a:rPr>
            </a:br>
            <a:r>
              <a:rPr lang="el-GR" b="1" dirty="0">
                <a:solidFill>
                  <a:srgbClr val="2C60A0"/>
                </a:solidFill>
                <a:latin typeface="Arial" panose="020B0604020202020204" pitchFamily="34" charset="0"/>
                <a:cs typeface="Arial" panose="020B0604020202020204" pitchFamily="34" charset="0"/>
              </a:rPr>
              <a:t>Κυριότερες Υποχρεώσεις των Υπεύθυνων Επεξεργασίας</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1878677"/>
            <a:ext cx="8915400" cy="4032545"/>
          </a:xfrm>
        </p:spPr>
        <p:txBody>
          <a:bodyPr>
            <a:normAutofit/>
          </a:bodyPr>
          <a:lstStyle/>
          <a:p>
            <a:r>
              <a:rPr lang="el-GR" sz="2400" dirty="0">
                <a:latin typeface="Arial" panose="020B0604020202020204" pitchFamily="34" charset="0"/>
                <a:cs typeface="Arial" panose="020B0604020202020204" pitchFamily="34" charset="0"/>
              </a:rPr>
              <a:t>Καθορίζει τους σκοπούς της συλλογής και επεξεργασίας (Άρθρο 24 του ΓΚΠΔ)</a:t>
            </a:r>
          </a:p>
          <a:p>
            <a:r>
              <a:rPr lang="el-GR" sz="2400" dirty="0">
                <a:latin typeface="Arial" panose="020B0604020202020204" pitchFamily="34" charset="0"/>
                <a:cs typeface="Arial" panose="020B0604020202020204" pitchFamily="34" charset="0"/>
              </a:rPr>
              <a:t>Υποχρέωση τήρησης της ασφάλειας επεξεργασίας(Άρθρο 25)</a:t>
            </a:r>
          </a:p>
          <a:p>
            <a:pPr>
              <a:buFont typeface="Arial" panose="020B0604020202020204" pitchFamily="34" charset="0"/>
              <a:buChar char="•"/>
            </a:pPr>
            <a:r>
              <a:rPr lang="el-GR" sz="2400" dirty="0">
                <a:latin typeface="Arial" panose="020B0604020202020204" pitchFamily="34" charset="0"/>
                <a:cs typeface="Arial" panose="020B0604020202020204" pitchFamily="34" charset="0"/>
              </a:rPr>
              <a:t>Αξιολόγηση κινδύνων</a:t>
            </a:r>
          </a:p>
          <a:p>
            <a:pPr>
              <a:buFont typeface="Arial" panose="020B0604020202020204" pitchFamily="34" charset="0"/>
              <a:buChar char="•"/>
            </a:pPr>
            <a:r>
              <a:rPr lang="el-GR" sz="2400" dirty="0">
                <a:latin typeface="Arial" panose="020B0604020202020204" pitchFamily="34" charset="0"/>
                <a:cs typeface="Arial" panose="020B0604020202020204" pitchFamily="34" charset="0"/>
              </a:rPr>
              <a:t>Εφαρμογή μέτρων για μετριασμό </a:t>
            </a:r>
          </a:p>
          <a:p>
            <a:r>
              <a:rPr lang="el-GR" sz="2400" dirty="0">
                <a:latin typeface="Arial" panose="020B0604020202020204" pitchFamily="34" charset="0"/>
                <a:cs typeface="Arial" panose="020B0604020202020204" pitchFamily="34" charset="0"/>
              </a:rPr>
              <a:t>Υποχρέωση Γνωστοποίησης Παραβίασης Προσωπικών Δεδομένων (Άρθρο 33)</a:t>
            </a:r>
          </a:p>
          <a:p>
            <a:r>
              <a:rPr lang="el-GR" sz="2400" dirty="0">
                <a:latin typeface="Arial" panose="020B0604020202020204" pitchFamily="34" charset="0"/>
                <a:cs typeface="Arial" panose="020B0604020202020204" pitchFamily="34" charset="0"/>
              </a:rPr>
              <a:t>Τήρηση κώδικα δεοντολογίας στη θεμιτή και με διαφάνεια επεξεργασία (Άρθρο 40(2)) </a:t>
            </a:r>
            <a:endParaRPr lang="en-US"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8</a:t>
            </a:fld>
            <a:endParaRPr lang="en-US" dirty="0"/>
          </a:p>
        </p:txBody>
      </p:sp>
      <p:pic>
        <p:nvPicPr>
          <p:cNvPr id="5" name="Picture 4"/>
          <p:cNvPicPr>
            <a:picLocks noChangeAspect="1"/>
          </p:cNvPicPr>
          <p:nvPr/>
        </p:nvPicPr>
        <p:blipFill>
          <a:blip r:embed="rId2"/>
          <a:stretch>
            <a:fillRect/>
          </a:stretch>
        </p:blipFill>
        <p:spPr>
          <a:xfrm>
            <a:off x="11212416" y="6025522"/>
            <a:ext cx="584391" cy="584391"/>
          </a:xfrm>
          <a:prstGeom prst="rect">
            <a:avLst/>
          </a:prstGeom>
        </p:spPr>
      </p:pic>
    </p:spTree>
    <p:extLst>
      <p:ext uri="{BB962C8B-B14F-4D97-AF65-F5344CB8AC3E}">
        <p14:creationId xmlns:p14="http://schemas.microsoft.com/office/powerpoint/2010/main" val="2873758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7441" y="624110"/>
            <a:ext cx="9127172" cy="1280890"/>
          </a:xfrm>
        </p:spPr>
        <p:txBody>
          <a:bodyPr>
            <a:normAutofit fontScale="90000"/>
          </a:bodyPr>
          <a:lstStyle/>
          <a:p>
            <a:r>
              <a:rPr lang="el-GR" sz="4000" b="1" dirty="0">
                <a:solidFill>
                  <a:srgbClr val="2C60A0"/>
                </a:solidFill>
                <a:latin typeface="Arial" panose="020B0604020202020204" pitchFamily="34" charset="0"/>
                <a:cs typeface="Arial" panose="020B0604020202020204" pitchFamily="34" charset="0"/>
              </a:rPr>
              <a:t>Πότε έχει το ρόλο του Εκτελούντος την Επεξεργασία ο εκτιμητής;</a:t>
            </a:r>
            <a:br>
              <a:rPr lang="el-GR" sz="3600" b="0" i="0" u="none" strike="noStrike" baseline="0" dirty="0">
                <a:solidFill>
                  <a:srgbClr val="0070C0"/>
                </a:solidFill>
                <a:latin typeface="Tahoma" panose="020B0604030504040204" pitchFamily="34" charset="0"/>
              </a:rPr>
            </a:b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73727" y="2072081"/>
            <a:ext cx="9127172" cy="3489819"/>
          </a:xfrm>
        </p:spPr>
        <p:txBody>
          <a:bodyPr>
            <a:normAutofit/>
          </a:bodyPr>
          <a:lstStyle/>
          <a:p>
            <a:pPr algn="just"/>
            <a:r>
              <a:rPr lang="el-GR" sz="2400" dirty="0">
                <a:latin typeface="Arial" panose="020B0604020202020204" pitchFamily="34" charset="0"/>
                <a:cs typeface="Arial" panose="020B0604020202020204" pitchFamily="34" charset="0"/>
              </a:rPr>
              <a:t>Ανάθεση από υπεύθυνο επεξεργασίας (τράπεζα, άλλη κτηματομεσιτική εταιρεία, κτλ.) η εκτίμηση ακίνητης ιδιοκτησίας</a:t>
            </a:r>
          </a:p>
          <a:p>
            <a:pPr algn="just"/>
            <a:r>
              <a:rPr lang="el-GR" sz="2400" dirty="0">
                <a:latin typeface="Arial" panose="020B0604020202020204" pitchFamily="34" charset="0"/>
                <a:cs typeface="Arial" panose="020B0604020202020204" pitchFamily="34" charset="0"/>
              </a:rPr>
              <a:t>Για το σκοπό αυτό του έχουν κοινοποιηθεί προσωπικά δεδομένα (στοιχεία επαφής) του πελάτη </a:t>
            </a:r>
          </a:p>
          <a:p>
            <a:pPr algn="just"/>
            <a:r>
              <a:rPr lang="el-GR" sz="2400" dirty="0">
                <a:latin typeface="Arial" panose="020B0604020202020204" pitchFamily="34" charset="0"/>
                <a:cs typeface="Arial" panose="020B0604020202020204" pitchFamily="34" charset="0"/>
              </a:rPr>
              <a:t>Ισχυρή Σύμβαση Ανάθεσης</a:t>
            </a:r>
          </a:p>
          <a:p>
            <a:pPr algn="just"/>
            <a:r>
              <a:rPr lang="el-GR" sz="2400" dirty="0">
                <a:latin typeface="Arial" panose="020B0604020202020204" pitchFamily="34" charset="0"/>
                <a:cs typeface="Arial" panose="020B0604020202020204" pitchFamily="34" charset="0"/>
              </a:rPr>
              <a:t>Ολοκλήρωση της διαδικασίας με την υποβολή της σχετικής έκθεσης προς τον υπεύθυνο επεξεργασίας</a:t>
            </a:r>
            <a:endParaRPr lang="en-US"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pic>
        <p:nvPicPr>
          <p:cNvPr id="5" name="Picture 4"/>
          <p:cNvPicPr>
            <a:picLocks noChangeAspect="1"/>
          </p:cNvPicPr>
          <p:nvPr/>
        </p:nvPicPr>
        <p:blipFill>
          <a:blip r:embed="rId2"/>
          <a:stretch>
            <a:fillRect/>
          </a:stretch>
        </p:blipFill>
        <p:spPr>
          <a:xfrm>
            <a:off x="11212416" y="6025522"/>
            <a:ext cx="584391" cy="584391"/>
          </a:xfrm>
          <a:prstGeom prst="rect">
            <a:avLst/>
          </a:prstGeom>
        </p:spPr>
      </p:pic>
    </p:spTree>
    <p:extLst>
      <p:ext uri="{BB962C8B-B14F-4D97-AF65-F5344CB8AC3E}">
        <p14:creationId xmlns:p14="http://schemas.microsoft.com/office/powerpoint/2010/main" val="164870160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1068</TotalTime>
  <Words>1066</Words>
  <Application>Microsoft Office PowerPoint</Application>
  <PresentationFormat>Widescreen</PresentationFormat>
  <Paragraphs>127</Paragraphs>
  <Slides>22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Bahnschrift</vt:lpstr>
      <vt:lpstr>Calibri</vt:lpstr>
      <vt:lpstr>Century Gothic</vt:lpstr>
      <vt:lpstr>Tahoma</vt:lpstr>
      <vt:lpstr>Wingdings</vt:lpstr>
      <vt:lpstr>Wingdings 3</vt:lpstr>
      <vt:lpstr>Wisp</vt:lpstr>
      <vt:lpstr>Προστασία Προσωπικών Δεδομένων και Εκτιμητές Ακίνητης Ιδιοκτησίας</vt:lpstr>
      <vt:lpstr> Σκοπός της παρουσίασης</vt:lpstr>
      <vt:lpstr>Νομικό πλαίσιο</vt:lpstr>
      <vt:lpstr>Βασικές έννοιες</vt:lpstr>
      <vt:lpstr>PowerPoint Presentation</vt:lpstr>
      <vt:lpstr>PowerPoint Presentation</vt:lpstr>
      <vt:lpstr> Πότε έχει το ρόλο του Υπεύθυνου Επεξεργασίας ο εκτιμητής;</vt:lpstr>
      <vt:lpstr> Κυριότερες Υποχρεώσεις των Υπεύθυνων Επεξεργασίας</vt:lpstr>
      <vt:lpstr>Πότε έχει το ρόλο του Εκτελούντος την Επεξεργασία ο εκτιμητής; </vt:lpstr>
      <vt:lpstr>Κυριότερες Υποχρεώσεις των Εκτελούντων την Επεξεργασία</vt:lpstr>
      <vt:lpstr>PowerPoint Presentation</vt:lpstr>
      <vt:lpstr>Βασικές Αρχές σύννομης επεξεργασίας  προσωπικών δεδομένων</vt:lpstr>
      <vt:lpstr>Πότε είναι νόμιμη η επεξεργασία προσωπικών δεδομένων</vt:lpstr>
      <vt:lpstr>Δικαιώματα υποκειμένων των δεδομένων</vt:lpstr>
      <vt:lpstr>Ικανοποίηση Δικαιωμάτων</vt:lpstr>
      <vt:lpstr>Παράπονο που υποβλήθηκε στο Γραφείο μου </vt:lpstr>
      <vt:lpstr>Ερωτήματα που υποβλήθηκαν στο Γραφείο μου</vt:lpstr>
      <vt:lpstr>PowerPoint Presentation</vt:lpstr>
      <vt:lpstr>PowerPoint Presentation</vt:lpstr>
      <vt:lpstr>Όραμα</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dc:title>
  <dc:creator>User</dc:creator>
  <cp:lastModifiedBy>Elpida Kleanthous</cp:lastModifiedBy>
  <cp:revision>30</cp:revision>
  <cp:lastPrinted>2023-05-17T06:19:01Z</cp:lastPrinted>
  <dcterms:created xsi:type="dcterms:W3CDTF">2022-11-14T10:47:52Z</dcterms:created>
  <dcterms:modified xsi:type="dcterms:W3CDTF">2023-05-18T05:42:17Z</dcterms:modified>
</cp:coreProperties>
</file>